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jpeg" ContentType="image/jpeg"/>
  <Default Extension="wdp" ContentType="image/vnd.ms-photo"/>
  <Override PartName="/customXml/item1.xml" ContentType="application/xml"/>
  <Override PartName="/customXml/item2.xml" ContentType="application/xml"/>
  <Override PartName="/customXml/item3.xml" ContentType="application/xml"/>
  <Override PartName="/customXml/item4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Aspose.Slides for .NET 8.4.2.0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5" id="2147483661"/>
  </p:sldMasterIdLst>
  <p:notesMasterIdLst>
    <p:notesMasterId r:id="rId26"/>
  </p:notesMasterIdLst>
  <p:handoutMasterIdLst>
    <p:handoutMasterId r:id="rId27"/>
  </p:handoutMasterIdLst>
  <p:sldIdLst>
    <p:sldId r:id="rId6" id="349"/>
    <p:sldId r:id="rId7" id="298"/>
    <p:sldId r:id="rId8" id="360"/>
    <p:sldId r:id="rId9" id="299"/>
    <p:sldId r:id="rId10" id="351"/>
    <p:sldId r:id="rId11" id="361"/>
    <p:sldId r:id="rId12" id="304"/>
    <p:sldId r:id="rId13" id="362"/>
    <p:sldId r:id="rId14" id="363"/>
    <p:sldId r:id="rId15" id="375"/>
    <p:sldId r:id="rId16" id="364"/>
    <p:sldId r:id="rId17" id="366"/>
    <p:sldId r:id="rId18" id="367"/>
    <p:sldId r:id="rId19" id="368"/>
    <p:sldId r:id="rId20" id="369"/>
    <p:sldId r:id="rId21" id="370"/>
    <p:sldId r:id="rId22" id="372"/>
    <p:sldId r:id="rId23" id="373"/>
    <p:sldId r:id="rId24" id="374"/>
    <p:sldId r:id="rId25" id="3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82" autoAdjust="0"/>
    <p:restoredTop sz="94636" autoAdjust="0"/>
  </p:normalViewPr>
  <p:slideViewPr>
    <p:cSldViewPr snapToGrid="0">
      <p:cViewPr varScale="1">
        <p:scale>
          <a:sx n="63" d="100"/>
          <a:sy n="63" d="100"/>
        </p:scale>
        <p:origin x="700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132" y="84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slide" Target="slides/slide13.xml" /><Relationship Id="rId19" Type="http://schemas.openxmlformats.org/officeDocument/2006/relationships/slide" Target="slides/slide14.xml" /><Relationship Id="rId2" Type="http://schemas.openxmlformats.org/officeDocument/2006/relationships/customXml" Target="../customXml/item2.xml" /><Relationship Id="rId20" Type="http://schemas.openxmlformats.org/officeDocument/2006/relationships/slide" Target="slides/slide15.xml" /><Relationship Id="rId21" Type="http://schemas.openxmlformats.org/officeDocument/2006/relationships/slide" Target="slides/slide16.xml" /><Relationship Id="rId22" Type="http://schemas.openxmlformats.org/officeDocument/2006/relationships/slide" Target="slides/slide17.xml" /><Relationship Id="rId23" Type="http://schemas.openxmlformats.org/officeDocument/2006/relationships/slide" Target="slides/slide18.xml" /><Relationship Id="rId24" Type="http://schemas.openxmlformats.org/officeDocument/2006/relationships/slide" Target="slides/slide19.xml" /><Relationship Id="rId25" Type="http://schemas.openxmlformats.org/officeDocument/2006/relationships/slide" Target="slides/slide20.xml" /><Relationship Id="rId26" Type="http://schemas.openxmlformats.org/officeDocument/2006/relationships/notesMaster" Target="notesMasters/notesMaster1.xml" /><Relationship Id="rId27" Type="http://schemas.openxmlformats.org/officeDocument/2006/relationships/handoutMaster" Target="handoutMasters/handoutMaster1.xml" /><Relationship Id="rId28" Type="http://schemas.openxmlformats.org/officeDocument/2006/relationships/presProps" Target="presProps.xml" /><Relationship Id="rId29" Type="http://schemas.openxmlformats.org/officeDocument/2006/relationships/viewProps" Target="viewProps.xml" /><Relationship Id="rId3" Type="http://schemas.openxmlformats.org/officeDocument/2006/relationships/customXml" Target="../customXml/item3.xml" /><Relationship Id="rId30" Type="http://schemas.openxmlformats.org/officeDocument/2006/relationships/theme" Target="theme/theme1.xml" /><Relationship Id="rId31" Type="http://schemas.openxmlformats.org/officeDocument/2006/relationships/tableStyles" Target="tableStyles.xml" /><Relationship Id="rId4" Type="http://schemas.openxmlformats.org/officeDocument/2006/relationships/customXml" Target="../customXml/item4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338D8-234A-4590-9195-7BC1AB825033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7127A-27B8-4A6D-8880-05EE151D8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40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427F6-5027-4576-9B0C-60840BE84579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3F3DC-6F76-4FF2-8FE1-5920B66FC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28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notesMaster" Target="../notesMasters/notesMaster1.xml" /><Relationship Id="rId2" Type="http://schemas.openxmlformats.org/officeDocument/2006/relationships/slide" Target="../slides/slide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notesMaster" Target="../notesMasters/notesMaster1.xml" /><Relationship Id="rId2" Type="http://schemas.openxmlformats.org/officeDocument/2006/relationships/slide" Target="../slides/slide2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notesMaster" Target="../notesMasters/notesMaster1.xml" /><Relationship Id="rId2" Type="http://schemas.openxmlformats.org/officeDocument/2006/relationships/slide" Target="../slides/slide4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notesMaster" Target="../notesMasters/notesMaster1.xml" /><Relationship Id="rId2" Type="http://schemas.openxmlformats.org/officeDocument/2006/relationships/slide" Target="../slides/slide5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notesMaster" Target="../notesMasters/notesMaster1.xml" /><Relationship Id="rId2" Type="http://schemas.openxmlformats.org/officeDocument/2006/relationships/slide" Target="../slides/slide7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notesMaster" Target="../notesMasters/notesMaster1.xml" /><Relationship Id="rId2" Type="http://schemas.openxmlformats.org/officeDocument/2006/relationships/slide" Target="../slides/slide20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6438" y="1154113"/>
            <a:ext cx="5537200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3F3DC-6F76-4FF2-8FE1-5920B66FC7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33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6438" y="1154113"/>
            <a:ext cx="5537200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042F3-BC5E-4928-8564-D3C3D9528B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51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6438" y="1154113"/>
            <a:ext cx="5537200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042F3-BC5E-4928-8564-D3C3D9528B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89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6438" y="1154113"/>
            <a:ext cx="5537200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042F3-BC5E-4928-8564-D3C3D9528B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954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6438" y="1154113"/>
            <a:ext cx="5537200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042F3-BC5E-4928-8564-D3C3D9528B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29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6438" y="1154113"/>
            <a:ext cx="5537200" cy="3116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042F3-BC5E-4928-8564-D3C3D9528B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54290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2.png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2.png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2.png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3.png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2.png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2.png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2.png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2.png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6544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6544" y="401259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1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0" y="157794"/>
            <a:ext cx="1610336" cy="1610336"/>
          </a:xfrm>
          <a:prstGeom prst="rect"/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C302EF-32D8-47DE-9292-1CC0033FD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4BBDB-1F58-4C01-A9EE-D1930711C26C}" type="datetime1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C83461-4251-4C98-AE4B-0DABDB7DE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D612EF-EF11-4174-BBA9-0AACA04F3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D3E8-DA8D-4C87-AC13-D8A0D5384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32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50523" y="923544"/>
            <a:ext cx="560949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63040" y="237744"/>
            <a:ext cx="10268712" cy="530225"/>
          </a:xfrm>
        </p:spPr>
        <p:txBody>
          <a:bodyPr anchor="b"/>
          <a:lstStyle>
            <a:lvl1pPr>
              <a:defRPr sz="3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40" y="923544"/>
            <a:ext cx="4079116" cy="4684957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510" y="222488"/>
            <a:ext cx="1219952" cy="1219952"/>
          </a:xfrm>
          <a:prstGeom prst="rect"/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0F5289-7A33-4F48-BB55-4855E9A6D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65F52-4E65-4996-84DF-C260D649A5EF}" type="datetime1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7249C3-A9AB-47D0-9D7C-5D8DC7A72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4D60E6-5EFC-4DDD-B68E-52FA1A102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D3E8-DA8D-4C87-AC13-D8A0D5384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42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510" y="222488"/>
            <a:ext cx="1219952" cy="1219952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831282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83515" y="365125"/>
            <a:ext cx="2870285" cy="5811838"/>
          </a:xfrm>
        </p:spPr>
        <p:txBody>
          <a:bodyPr vert="eaVert"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3040" y="365125"/>
            <a:ext cx="6849208" cy="5811838"/>
          </a:xfrm>
        </p:spPr>
        <p:txBody>
          <a:bodyPr vert="eaVert"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510" y="222488"/>
            <a:ext cx="1219952" cy="1219952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1652068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510" y="222488"/>
            <a:ext cx="1317548" cy="1317548"/>
          </a:xfrm>
          <a:prstGeom prst="rect"/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54CB9-64B1-4D12-B054-A010DA9A1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EA359-0E9A-40FB-B2EB-7161FDAB086C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F2703-F7DF-499A-A510-A07FBE48B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FFB02-0DAA-4629-87CC-834480143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D3E8-DA8D-4C87-AC13-D8A0D5384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977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686" y="237045"/>
            <a:ext cx="11033004" cy="1186019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686" y="1479944"/>
            <a:ext cx="11033004" cy="4351338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C1D55-AD34-4EF5-8C32-B22337B6B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1C4A-2F27-444C-8A4C-8723F7D290F8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D586F-95B5-42B7-9BEC-AA35D7C3B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8539B-25A9-4DD8-833D-1491FEF35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D3E8-DA8D-4C87-AC13-D8A0D5384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8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6544" y="237744"/>
            <a:ext cx="9645650" cy="1684841"/>
          </a:xfrm>
        </p:spPr>
        <p:txBody>
          <a:bodyPr anchor="ctr" anchorCtr="0">
            <a:normAutofit/>
          </a:bodyPr>
          <a:lstStyle>
            <a:lvl1pPr algn="ctr">
              <a:defRPr sz="4000" b="1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6544" y="4914900"/>
            <a:ext cx="9646920" cy="117475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0" y="157794"/>
            <a:ext cx="1610336" cy="1610336"/>
          </a:xfrm>
          <a:prstGeom prst="rect"/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C8A8DC-F74F-431F-A184-1A245B0C8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69823-C1F3-4D11-929E-0D7261BCA39B}" type="datetime1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7CB0C-6A6B-4DA2-9638-70FDBAC42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DBAA135-18AC-4292-9217-A190C4FBC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D3E8-DA8D-4C87-AC13-D8A0D53845D2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8483009" y="6560178"/>
            <a:ext cx="4800600" cy="307777"/>
            <a:chOff x="8483009" y="6560178"/>
            <a:chExt cx="4800600" cy="307777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8483009" y="6560178"/>
              <a:ext cx="4800600" cy="307777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baseline="-3000" dirty="1">
                  <a:solidFill>
                    <a:schemeClr val="bg1"/>
                  </a:solidFill>
                </a:rPr>
                <a:t>ON THE FRONT LINES OF WORKPLACE LAW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11507087" y="6581444"/>
              <a:ext cx="706179" cy="200055"/>
            </a:xfrm>
            <a:prstGeom prst="rect"/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1">
                  <a:solidFill>
                    <a:schemeClr val="bg1"/>
                  </a:solidFill>
                </a:rPr>
                <a:t>TM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3454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845" y="237045"/>
            <a:ext cx="10268712" cy="1186019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1846" y="1572768"/>
            <a:ext cx="4938770" cy="4351338"/>
          </a:xfrm>
        </p:spPr>
        <p:txBody>
          <a:bodyPr/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9397" y="1573706"/>
            <a:ext cx="5101160" cy="4351338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510" y="222488"/>
            <a:ext cx="1219952" cy="1219952"/>
          </a:xfrm>
          <a:prstGeom prst="rect"/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982674-0AC3-4DD6-9C85-EEBDF6252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4878-223B-4A2C-ACFE-F200977D5B25}" type="datetime1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4A2A9-7879-4007-A29B-6734CC259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652AD29-B198-498E-BF9C-6D585A571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D3E8-DA8D-4C87-AC13-D8A0D5384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377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39" y="237744"/>
            <a:ext cx="10268712" cy="1325563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1698619"/>
            <a:ext cx="4882004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40" y="2522531"/>
            <a:ext cx="4882004" cy="3684588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4469" y="1698619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4469" y="2522531"/>
            <a:ext cx="5183188" cy="3684588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510" y="222488"/>
            <a:ext cx="1219952" cy="1219952"/>
          </a:xfrm>
          <a:prstGeom prst="rect"/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0426C6-8C3F-43D0-8377-3DAE5D593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DBBC-E685-4A6D-8EEE-636405D51B46}" type="datetime1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62696F-2295-433D-B70B-9D75F638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091286-F9D0-4C5C-BACA-6C48244FE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D3E8-DA8D-4C87-AC13-D8A0D5384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27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1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510" y="222488"/>
            <a:ext cx="1219952" cy="1219952"/>
          </a:xfrm>
          <a:prstGeom prst="rect"/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5A0C0E-AB12-43A7-A9B8-9E2A67A0B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4D4B-B806-48FD-96E2-36B77E4C7C8C}" type="datetime1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463121-0FFB-4E7E-8153-1E120D87B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8E9AF5-BFF5-46E1-8385-8BEFC40DD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D3E8-DA8D-4C87-AC13-D8A0D5384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61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510" y="222488"/>
            <a:ext cx="1219952" cy="1219952"/>
          </a:xfrm>
          <a:prstGeom prst="rect"/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146F1F-25F1-4761-9180-F96F73F44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745B-F06E-4C93-9338-DB494A07776C}" type="datetime1">
              <a:rPr lang="en-US" smtClean="0"/>
              <a:t>12/5/2019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591A2A-0628-412E-A742-C78F675A8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E34E29-B5AC-404B-9502-E7BE2B224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D3E8-DA8D-4C87-AC13-D8A0D5384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14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237744"/>
            <a:ext cx="10268712" cy="530225"/>
          </a:xfrm>
        </p:spPr>
        <p:txBody>
          <a:bodyPr anchor="b"/>
          <a:lstStyle>
            <a:lvl1pPr>
              <a:defRPr sz="3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2618" y="926125"/>
            <a:ext cx="6719133" cy="4677019"/>
          </a:xfrm>
        </p:spPr>
        <p:txBody>
          <a:bodyPr/>
          <a:lstStyle>
            <a:lvl1pPr>
              <a:defRPr sz="3200">
                <a:solidFill>
                  <a:schemeClr val="bg2">
                    <a:lumMod val="25000"/>
                  </a:schemeClr>
                </a:solidFill>
              </a:defRPr>
            </a:lvl1pPr>
            <a:lvl2pPr>
              <a:defRPr sz="2800">
                <a:solidFill>
                  <a:schemeClr val="bg2">
                    <a:lumMod val="25000"/>
                  </a:schemeClr>
                </a:solidFill>
              </a:defRPr>
            </a:lvl2pPr>
            <a:lvl3pPr>
              <a:defRPr sz="2400">
                <a:solidFill>
                  <a:schemeClr val="bg2">
                    <a:lumMod val="25000"/>
                  </a:schemeClr>
                </a:solidFill>
              </a:defRPr>
            </a:lvl3pPr>
            <a:lvl4pPr>
              <a:defRPr sz="2000">
                <a:solidFill>
                  <a:schemeClr val="bg2">
                    <a:lumMod val="25000"/>
                  </a:schemeClr>
                </a:solidFill>
              </a:defRPr>
            </a:lvl4pPr>
            <a:lvl5pPr>
              <a:defRPr sz="2000">
                <a:solidFill>
                  <a:schemeClr val="bg2">
                    <a:lumMod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40" y="926125"/>
            <a:ext cx="3382840" cy="4684957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1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8510" y="222488"/>
            <a:ext cx="1219952" cy="1219952"/>
          </a:xfrm>
          <a:prstGeom prst="rect"/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8B43D4-5600-443B-B12F-5D18195F7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CF9DA-353C-42A4-8EB9-5012DA22F4E9}" type="datetime1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A60403-6DD9-4A35-9C8E-D7178002E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9797CCA-4692-4ED8-A1BA-41C85B4AA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D3E8-DA8D-4C87-AC13-D8A0D5384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97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theme" Target="../theme/theme1.xml" /><Relationship Id="rId14" Type="http://schemas.openxmlformats.org/officeDocument/2006/relationships/image" Target="../media/image4.jpeg" /><Relationship Id="rId15" Type="http://schemas.openxmlformats.org/officeDocument/2006/relationships/image" Target="../media/image5.png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>
          <a:xfrm>
            <a:off x="1524" y="1"/>
            <a:ext cx="12188952" cy="6857999"/>
          </a:xfrm>
          <a:prstGeom prst="rect"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1846" y="237045"/>
            <a:ext cx="10267844" cy="1186019"/>
          </a:xfrm>
          <a:prstGeom prst="rect"/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1846" y="1479944"/>
            <a:ext cx="10267844" cy="4351338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/>
              <a:t>Click to edit Master text styles</a:t>
            </a:r>
          </a:p>
          <a:p>
            <a:pPr lvl="1"/>
            <a:r>
              <a:rPr lang="en-US" dirty="1"/>
              <a:t>Second level</a:t>
            </a:r>
          </a:p>
          <a:p>
            <a:pPr lvl="2"/>
            <a:r>
              <a:rPr lang="en-US" dirty="1"/>
              <a:t>Third level</a:t>
            </a:r>
          </a:p>
          <a:p>
            <a:pPr lvl="3"/>
            <a:r>
              <a:rPr lang="en-US" dirty="1"/>
              <a:t>Fourth level</a:t>
            </a:r>
          </a:p>
          <a:p>
            <a:pPr lvl="4"/>
            <a:r>
              <a:rPr lang="en-US" dirty="1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>
          <a:xfrm rot="10800000">
            <a:off x="3047" y="4919729"/>
            <a:ext cx="12188952" cy="1955345"/>
          </a:xfrm>
          <a:prstGeom prst="rect"/>
          <a:effectLst>
            <a:glow rad="38100">
              <a:schemeClr val="accent4">
                <a:lumMod val="20000"/>
                <a:lumOff val="80000"/>
                <a:alpha val="13000"/>
              </a:schemeClr>
            </a:glow>
            <a:softEdge rad="0"/>
          </a:effectLst>
        </p:spPr>
      </p:pic>
      <p:sp>
        <p:nvSpPr>
          <p:cNvPr id="10" name="TextBox 9"/>
          <p:cNvSpPr txBox="1"/>
          <p:nvPr userDrawn="1"/>
        </p:nvSpPr>
        <p:spPr>
          <a:xfrm>
            <a:off x="211494" y="6495181"/>
            <a:ext cx="2438400" cy="276999"/>
          </a:xfrm>
          <a:prstGeom prst="rect"/>
          <a:noFill/>
          <a:ln>
            <a:noFill/>
          </a:ln>
        </p:spPr>
        <p:txBody>
          <a:bodyPr wrap="square">
            <a:spAutoFit/>
          </a:bodyPr>
          <a:lstStyle/>
          <a:p>
            <a:pPr algn="l" fontAlgn="base" eaLnBrk="0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1">
                <a:solidFill>
                  <a:schemeClr val="bg1"/>
                </a:solidFill>
                <a:latin typeface="Helvetica" panose="020b0604020202030204" pitchFamily="34" charset="0"/>
              </a:rPr>
              <a:t>fisherphillips.com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7890-EAD8-4ADA-BBA4-E3D0F3C5C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43F78-FBE8-479E-AF5C-B4BA823541C2}" type="datetime1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63893-9B97-4E72-9944-04C388A2E0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D5F22-B7FE-4F39-9886-E0ADEE3680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ED3E8-DA8D-4C87-AC13-D8A0D5384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8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bg2">
              <a:lumMod val="25000"/>
            </a:schemeClr>
          </a:solidFill>
          <a:latin typeface="Helvetica" panose="020b0604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25000"/>
            </a:schemeClr>
          </a:solidFill>
          <a:latin typeface="Helvetica" panose="020b0604020202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Helvetica" panose="020b0604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25000"/>
            </a:schemeClr>
          </a:solidFill>
          <a:latin typeface="Helvetica" panose="020b0604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Helvetica" panose="020b0604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Helvetica" panose="020b0604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1.xml" /><Relationship Id="rId3" Type="http://schemas.openxmlformats.org/officeDocument/2006/relationships/hyperlink" Target="mailto:jviau@fisherphillips.com" TargetMode="Externa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6.png" /><Relationship Id="rId3" Type="http://schemas.microsoft.com/office/2007/relationships/hdphoto" Target="../media/hdphoto1.wdp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7.jpeg" /><Relationship Id="rId4" Type="http://schemas.openxmlformats.org/officeDocument/2006/relationships/hyperlink" Target="mailto:jviau@fisherphillips.com" TargetMode="Ex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5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90209" y="2618600"/>
            <a:ext cx="7811581" cy="1620799"/>
          </a:xfrm>
        </p:spPr>
        <p:txBody>
          <a:bodyPr>
            <a:noAutofit/>
          </a:bodyPr>
          <a:lstStyle/>
          <a:p>
            <a:pPr algn="ctr"/>
            <a:r>
              <a:rPr lang="en-US" sz="3600" b="1" dirty="1">
                <a:latin typeface="Calibri" panose="020f0502020204030204" pitchFamily="34" charset="0"/>
                <a:cs typeface="Calibri" panose="020f0502020204030204" pitchFamily="34" charset="0"/>
              </a:rPr>
              <a:t>New York State Catastrophe:</a:t>
            </a:r>
            <a:br>
              <a:rPr lang="en-US" sz="3600" b="1" dirty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1">
                <a:latin typeface="Calibri" panose="020f0502020204030204" pitchFamily="34" charset="0"/>
                <a:cs typeface="Calibri" panose="020f0502020204030204" pitchFamily="34" charset="0"/>
              </a:rPr>
              <a:t>Is it coming to you?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598236" y="4915045"/>
            <a:ext cx="5333328" cy="1411864"/>
          </a:xfrm>
        </p:spPr>
        <p:txBody>
          <a:bodyPr>
            <a:noAutofit/>
          </a:bodyPr>
          <a:lstStyle/>
          <a:p>
            <a:pPr marL="1828800" algn="l">
              <a:lnSpc>
                <a:spcPct val="100000"/>
              </a:lnSpc>
              <a:spcBef>
                <a:spcPct val="0"/>
              </a:spcBef>
            </a:pPr>
            <a:r>
              <a:rPr lang="en-US" sz="2000" dirty="1">
                <a:solidFill>
                  <a:schemeClr val="tx1"/>
                </a:solidFill>
                <a:latin typeface="Calibri" panose="020f0502020204030204" pitchFamily="34" charset="0"/>
              </a:rPr>
              <a:t>Presented by:</a:t>
            </a:r>
          </a:p>
          <a:p>
            <a:pPr marL="1828800" algn="l">
              <a:lnSpc>
                <a:spcPct val="100000"/>
              </a:lnSpc>
              <a:spcBef>
                <a:spcPct val="0"/>
              </a:spcBef>
            </a:pPr>
            <a:r>
              <a:rPr lang="en-US" sz="1800" b="1" dirty="1">
                <a:solidFill>
                  <a:schemeClr val="tx1"/>
                </a:solidFill>
                <a:latin typeface="Calibri" panose="020f0502020204030204" pitchFamily="34" charset="0"/>
              </a:rPr>
              <a:t>Joshua H. Viau</a:t>
            </a:r>
          </a:p>
          <a:p>
            <a:pPr marL="1828800" algn="l">
              <a:lnSpc>
                <a:spcPct val="100000"/>
              </a:lnSpc>
              <a:spcBef>
                <a:spcPct val="0"/>
              </a:spcBef>
            </a:pPr>
            <a:r>
              <a:rPr lang="en-US" sz="1600" dirty="1">
                <a:solidFill>
                  <a:schemeClr val="tx1"/>
                </a:solidFill>
                <a:latin typeface="Calibri" panose="020f0502020204030204" pitchFamily="34" charset="0"/>
              </a:rPr>
              <a:t>Fisher &amp; Phillips LLP</a:t>
            </a:r>
          </a:p>
          <a:p>
            <a:pPr marL="1828800" algn="l">
              <a:lnSpc>
                <a:spcPct val="100000"/>
              </a:lnSpc>
              <a:spcBef>
                <a:spcPct val="0"/>
              </a:spcBef>
            </a:pPr>
            <a:r>
              <a:rPr lang="en-US" sz="1600" dirty="1">
                <a:solidFill>
                  <a:schemeClr val="tx1"/>
                </a:solidFill>
                <a:latin typeface="Calibri" panose="020f0502020204030204" pitchFamily="34" charset="0"/>
              </a:rPr>
              <a:t>Tel: 404-240-4269</a:t>
            </a:r>
          </a:p>
          <a:p>
            <a:pPr marL="1828800" algn="l">
              <a:lnSpc>
                <a:spcPct val="100000"/>
              </a:lnSpc>
              <a:spcBef>
                <a:spcPct val="0"/>
              </a:spcBef>
            </a:pPr>
            <a:r>
              <a:rPr lang="en-US" sz="1600" dirty="1">
                <a:solidFill>
                  <a:schemeClr val="tx1"/>
                </a:solidFill>
                <a:latin typeface="Calibri" panose="020f0502020204030204" pitchFamily="34" charset="0"/>
              </a:rPr>
              <a:t>Email: </a:t>
            </a:r>
            <a:r>
              <a:rPr lang="en-US" sz="1600" dirty="1">
                <a:solidFill>
                  <a:schemeClr val="tx1"/>
                </a:solidFill>
                <a:latin typeface="Calibri" panose="020f0502020204030204" pitchFamily="34" charset="0"/>
                <a:hlinkClick r:id="rId3"/>
              </a:rPr>
              <a:t>jviau@fisherphillips.com</a:t>
            </a:r>
            <a:r>
              <a:rPr lang="en-US" sz="1600" dirty="1">
                <a:solidFill>
                  <a:schemeClr val="tx1"/>
                </a:solidFill>
                <a:latin typeface="Calibri" panose="020f0502020204030204" pitchFamily="34" charset="0"/>
              </a:rPr>
              <a:t>			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sz="160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sz="160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800" dirty="1">
                <a:solidFill>
                  <a:schemeClr val="tx1"/>
                </a:solidFill>
                <a:latin typeface="Calibri" panose="020f0502020204030204" pitchFamily="34" charset="0"/>
              </a:rPr>
              <a:t>      </a:t>
            </a:r>
            <a:r>
              <a:rPr lang="en-US" sz="2000" dirty="1">
                <a:solidFill>
                  <a:schemeClr val="tx1"/>
                </a:solidFill>
                <a:latin typeface="Calibri" panose="020f0502020204030204" pitchFamily="34" charset="0"/>
              </a:rPr>
              <a:t>    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1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</a:p>
          <a:p>
            <a:endParaRPr lang="en-US" sz="3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41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A15F3-F6CB-4120-AD6F-5FC06185A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1">
                <a:latin typeface="Calibri" panose="020f0502020204030204" pitchFamily="34" charset="0"/>
                <a:cs typeface="Calibri" panose="020f0502020204030204" pitchFamily="34" charset="0"/>
              </a:rPr>
              <a:t>Collective Bargaining Impacts of NY FLFLPA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4245A50B-E87F-491E-B94F-90D0F27F3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846" y="1253331"/>
            <a:ext cx="10267950" cy="4351338"/>
          </a:xfrm>
        </p:spPr>
        <p:txBody>
          <a:bodyPr/>
          <a:lstStyle/>
          <a:p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Prohibited Unfair Labor Practices</a:t>
            </a:r>
          </a:p>
          <a:p>
            <a:pPr lvl="1"/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Discourage union organizing </a:t>
            </a:r>
          </a:p>
          <a:p>
            <a:pPr lvl="1"/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Discourage employee participation in an organizing drive</a:t>
            </a:r>
          </a:p>
          <a:p>
            <a:pPr lvl="1"/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Discourage engaging in protected concerted activity</a:t>
            </a:r>
          </a:p>
          <a:p>
            <a:pPr lvl="1"/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Discourage exercising rights under the law</a:t>
            </a:r>
          </a:p>
          <a:p>
            <a:pPr lvl="1"/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Refusal to bargain</a:t>
            </a:r>
          </a:p>
          <a:p>
            <a:pPr lvl="1"/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Lockout</a:t>
            </a:r>
          </a:p>
          <a:p>
            <a:pPr lvl="1"/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Refuse to continue terms of expired agreement until new agreement is negotiated 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0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3C690-1968-499A-B7A3-C49ADE63E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1">
                <a:latin typeface="Calibri" panose="020f0502020204030204" pitchFamily="34" charset="0"/>
                <a:cs typeface="Calibri" panose="020f0502020204030204" pitchFamily="34" charset="0"/>
              </a:rPr>
              <a:t>Unionization under the NY FLFLPA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A0379D1C-3183-45D1-A78C-559B62D8480B}"/>
              </a:ext>
            </a:extLst>
          </p:cNvPr>
          <p:cNvSpPr txBox="1"/>
          <p:nvPr/>
        </p:nvSpPr>
        <p:spPr>
          <a:xfrm>
            <a:off x="1461846" y="1563586"/>
            <a:ext cx="10000481" cy="3730827"/>
          </a:xfrm>
          <a:prstGeom prst="rect"/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Starts with Selection of Union</a:t>
            </a:r>
          </a:p>
          <a:p>
            <a:pPr>
              <a:spcAft>
                <a:spcPts val="1200"/>
              </a:spcAft>
            </a:pPr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“Dues Deduction Authorization” instead of election</a:t>
            </a:r>
          </a:p>
          <a:p>
            <a:pPr>
              <a:spcAft>
                <a:spcPts val="1200"/>
              </a:spcAft>
            </a:pPr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Majority of employees (50%+1) in “unit” (stay tuned) – also still unclear if supervisors are excluded </a:t>
            </a:r>
          </a:p>
        </p:txBody>
      </p:sp>
    </p:spTree>
    <p:extLst>
      <p:ext uri="{BB962C8B-B14F-4D97-AF65-F5344CB8AC3E}">
        <p14:creationId xmlns:p14="http://schemas.microsoft.com/office/powerpoint/2010/main" val="399275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5F6E5-6D42-4489-B18E-670F6EB8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1">
                <a:latin typeface="Calibri" panose="020f0502020204030204" pitchFamily="34" charset="0"/>
                <a:cs typeface="Calibri" panose="020f0502020204030204" pitchFamily="34" charset="0"/>
              </a:rPr>
              <a:t>Collection of Dues Deduction Authorizations</a:t>
            </a:r>
            <a:br>
              <a:rPr lang="en-US" sz="3600" dirty="1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dirty="1">
                <a:latin typeface="Calibri" panose="020f0502020204030204" pitchFamily="34" charset="0"/>
                <a:cs typeface="Calibri" panose="020f0502020204030204" pitchFamily="34" charset="0"/>
              </a:rPr>
              <a:t>a.k.a. “CARD CHECK”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E81CD6B-8F52-4768-A0CE-EFF4122E56EC}"/>
              </a:ext>
            </a:extLst>
          </p:cNvPr>
          <p:cNvSpPr txBox="1"/>
          <p:nvPr/>
        </p:nvSpPr>
        <p:spPr>
          <a:xfrm>
            <a:off x="1461846" y="1600200"/>
            <a:ext cx="9917354" cy="3657600"/>
          </a:xfrm>
          <a:prstGeom prst="rect"/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This </a:t>
            </a:r>
            <a:r>
              <a:rPr lang="en-US" sz="2400" u="sng" dirty="1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 the “organizing drive”</a:t>
            </a:r>
          </a:p>
          <a:p>
            <a:pPr>
              <a:spcAft>
                <a:spcPts val="1200"/>
              </a:spcAft>
            </a:pPr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Unlike federal law</a:t>
            </a:r>
          </a:p>
          <a:p>
            <a:pPr lvl="1">
              <a:spcAft>
                <a:spcPts val="1200"/>
              </a:spcAft>
            </a:pPr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No time limit</a:t>
            </a:r>
          </a:p>
          <a:p>
            <a:pPr lvl="1">
              <a:spcAft>
                <a:spcPts val="1200"/>
              </a:spcAft>
            </a:pPr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No secret ballot </a:t>
            </a:r>
          </a:p>
          <a:p>
            <a:pPr>
              <a:spcAft>
                <a:spcPts val="1200"/>
              </a:spcAft>
            </a:pPr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Distribution of Dues Deduction Authorizations</a:t>
            </a:r>
          </a:p>
        </p:txBody>
      </p:sp>
    </p:spTree>
    <p:extLst>
      <p:ext uri="{BB962C8B-B14F-4D97-AF65-F5344CB8AC3E}">
        <p14:creationId xmlns:p14="http://schemas.microsoft.com/office/powerpoint/2010/main" val="126164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1767C-1D5C-48A2-AE1B-50303CCB8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1">
                <a:latin typeface="Calibri" panose="020f0502020204030204" pitchFamily="34" charset="0"/>
                <a:cs typeface="Calibri" panose="020f0502020204030204" pitchFamily="34" charset="0"/>
              </a:rPr>
              <a:t>What is a Bargaining Union for Card Check?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C031822F-3BDE-4809-A5D8-469061CD0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740" y="4866249"/>
            <a:ext cx="10267950" cy="964639"/>
          </a:xfrm>
        </p:spPr>
        <p:txBody>
          <a:bodyPr>
            <a:normAutofit fontScale="92500" lnSpcReduction="20000"/>
          </a:bodyPr>
          <a:lstStyle/>
          <a:p>
            <a:pPr marL="2290763" indent="-2290763">
              <a:buNone/>
            </a:pPr>
            <a:r>
              <a:rPr lang="en-US" sz="2400" b="1" dirty="1">
                <a:latin typeface="Calibri" panose="020f0502020204030204" pitchFamily="34" charset="0"/>
                <a:cs typeface="Calibri" panose="020f0502020204030204" pitchFamily="34" charset="0"/>
              </a:rPr>
              <a:t>Conclusion:</a:t>
            </a:r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en-US" sz="2600" dirty="1">
                <a:latin typeface="Calibri" panose="020f0502020204030204" pitchFamily="34" charset="0"/>
                <a:cs typeface="Calibri" panose="020f0502020204030204" pitchFamily="34" charset="0"/>
              </a:rPr>
              <a:t>If a smaller group of employees who all do the same thing submit a majority of cards, it is almost certain that unit will be deemed appropriate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56DBD7-5C2A-4EF2-920B-A2CFB35EED7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61740" y="1308560"/>
            <a:ext cx="10267950" cy="3450813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9549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9761C-03B8-4065-9D04-FCA71A54F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Right to An Election (v. Card Check)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C28BB-CCE0-409B-9306-D5AE1DD24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846" y="1809081"/>
            <a:ext cx="10267844" cy="3239838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b="1" dirty="1">
                <a:latin typeface="Calibri" panose="020f0502020204030204" pitchFamily="34" charset="0"/>
                <a:cs typeface="Calibri" panose="020f0502020204030204" pitchFamily="34" charset="0"/>
              </a:rPr>
              <a:t>Section 705 of the Labor Law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3. Whenever it is alleged by … an employer or his representative, that there is a question or controversy concerning the representation of employees, the board </a:t>
            </a:r>
            <a:r>
              <a:rPr lang="en-US" sz="2400" u="sng" dirty="1">
                <a:latin typeface="Calibri" panose="020f0502020204030204" pitchFamily="34" charset="0"/>
                <a:cs typeface="Calibri" panose="020f0502020204030204" pitchFamily="34" charset="0"/>
              </a:rPr>
              <a:t>shall</a:t>
            </a:r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 investigate such question or controversy ….  In any such investigation the board shall provide for an appropriate hearing …, and </a:t>
            </a:r>
            <a:r>
              <a:rPr lang="en-US" sz="2400" u="sng" dirty="1">
                <a:latin typeface="Calibri" panose="020f0502020204030204" pitchFamily="34" charset="0"/>
                <a:cs typeface="Calibri" panose="020f0502020204030204" pitchFamily="34" charset="0"/>
              </a:rPr>
              <a:t>may conduct an election by secret ballot of employees</a:t>
            </a:r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….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58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ECD88-D57B-41EB-BB84-2617FAFA5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1">
                <a:latin typeface="Calibri" panose="020f0502020204030204" pitchFamily="34" charset="0"/>
                <a:cs typeface="Calibri" panose="020f0502020204030204" pitchFamily="34" charset="0"/>
              </a:rPr>
              <a:t>Bargaining Under the NY FLFLPA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1B4AE0B1-1228-4B6A-A38D-F0E0F6E42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2088" y="1016001"/>
            <a:ext cx="10267950" cy="48148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200" u="sng" dirty="1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  <a:r>
              <a:rPr lang="en-US" sz="2200" dirty="1">
                <a:latin typeface="Calibri" panose="020f0502020204030204" pitchFamily="34" charset="0"/>
                <a:cs typeface="Calibri" panose="020f0502020204030204" pitchFamily="34" charset="0"/>
              </a:rPr>
              <a:t> Strike Rules</a:t>
            </a:r>
          </a:p>
          <a:p>
            <a:pPr lvl="1">
              <a:lnSpc>
                <a:spcPct val="100000"/>
              </a:lnSpc>
            </a:pPr>
            <a:r>
              <a:rPr lang="en-US" sz="2200" dirty="1">
                <a:latin typeface="Calibri" panose="020f0502020204030204" pitchFamily="34" charset="0"/>
                <a:cs typeface="Calibri" panose="020f0502020204030204" pitchFamily="34" charset="0"/>
              </a:rPr>
              <a:t>Prohibits any strike or </a:t>
            </a:r>
            <a:r>
              <a:rPr lang="en-US" sz="2200" u="sng" dirty="1">
                <a:latin typeface="Calibri" panose="020f0502020204030204" pitchFamily="34" charset="0"/>
                <a:cs typeface="Calibri" panose="020f0502020204030204" pitchFamily="34" charset="0"/>
              </a:rPr>
              <a:t>other concerted stoppage</a:t>
            </a:r>
            <a:r>
              <a:rPr lang="en-US" sz="2200" dirty="1">
                <a:latin typeface="Calibri" panose="020f0502020204030204" pitchFamily="34" charset="0"/>
                <a:cs typeface="Calibri" panose="020f0502020204030204" pitchFamily="34" charset="0"/>
              </a:rPr>
              <a:t> of work or slowdown by farm laborers</a:t>
            </a:r>
          </a:p>
          <a:p>
            <a:pPr>
              <a:lnSpc>
                <a:spcPct val="100000"/>
              </a:lnSpc>
            </a:pPr>
            <a:r>
              <a:rPr lang="en-US" sz="2200" dirty="1">
                <a:latin typeface="Calibri" panose="020f0502020204030204" pitchFamily="34" charset="0"/>
                <a:cs typeface="Calibri" panose="020f0502020204030204" pitchFamily="34" charset="0"/>
              </a:rPr>
              <a:t>30 Day Rule – Mediation</a:t>
            </a:r>
          </a:p>
          <a:p>
            <a:pPr lvl="1">
              <a:lnSpc>
                <a:spcPct val="100000"/>
              </a:lnSpc>
            </a:pPr>
            <a:r>
              <a:rPr lang="en-US" sz="2200" dirty="1">
                <a:latin typeface="Calibri" panose="020f0502020204030204" pitchFamily="34" charset="0"/>
                <a:cs typeface="Calibri" panose="020f0502020204030204" pitchFamily="34" charset="0"/>
              </a:rPr>
              <a:t>Voluntary resolution by the Board </a:t>
            </a:r>
          </a:p>
          <a:p>
            <a:pPr>
              <a:lnSpc>
                <a:spcPct val="100000"/>
              </a:lnSpc>
            </a:pPr>
            <a:r>
              <a:rPr lang="en-US" sz="2200" dirty="1">
                <a:latin typeface="Calibri" panose="020f0502020204030204" pitchFamily="34" charset="0"/>
                <a:cs typeface="Calibri" panose="020f0502020204030204" pitchFamily="34" charset="0"/>
              </a:rPr>
              <a:t>40 Day Rule – Bargaining</a:t>
            </a:r>
          </a:p>
          <a:p>
            <a:pPr lvl="1">
              <a:lnSpc>
                <a:spcPct val="100000"/>
              </a:lnSpc>
            </a:pPr>
            <a:r>
              <a:rPr lang="en-US" sz="2200" dirty="1">
                <a:latin typeface="Calibri" panose="020f0502020204030204" pitchFamily="34" charset="0"/>
                <a:cs typeface="Calibri" panose="020f0502020204030204" pitchFamily="34" charset="0"/>
              </a:rPr>
              <a:t>“An impasse may be deemed to exist if the parties fail to achieve agreement by the end of a forty-day period from the date of </a:t>
            </a:r>
            <a:r>
              <a:rPr lang="en-US" sz="2200" u="sng" dirty="1">
                <a:latin typeface="Calibri" panose="020f0502020204030204" pitchFamily="34" charset="0"/>
                <a:cs typeface="Calibri" panose="020f0502020204030204" pitchFamily="34" charset="0"/>
              </a:rPr>
              <a:t>certification or recognition</a:t>
            </a:r>
            <a:r>
              <a:rPr lang="en-US" sz="2200" dirty="1">
                <a:latin typeface="Calibri" panose="020f0502020204030204" pitchFamily="34" charset="0"/>
                <a:cs typeface="Calibri" panose="020f0502020204030204" pitchFamily="34" charset="0"/>
              </a:rPr>
              <a:t> of an employee organization or from the expiration date of a collective bargaining agreement.”</a:t>
            </a:r>
          </a:p>
          <a:p>
            <a:pPr>
              <a:lnSpc>
                <a:spcPct val="100000"/>
              </a:lnSpc>
            </a:pPr>
            <a:r>
              <a:rPr lang="en-US" sz="2200" dirty="1">
                <a:latin typeface="Calibri" panose="020f0502020204030204" pitchFamily="34" charset="0"/>
                <a:cs typeface="Calibri" panose="020f0502020204030204" pitchFamily="34" charset="0"/>
              </a:rPr>
              <a:t>Petition for Arbitration – Interest Arbitration – Arbitrator can impose terms of the contract </a:t>
            </a:r>
          </a:p>
        </p:txBody>
      </p:sp>
    </p:spTree>
    <p:extLst>
      <p:ext uri="{BB962C8B-B14F-4D97-AF65-F5344CB8AC3E}">
        <p14:creationId xmlns:p14="http://schemas.microsoft.com/office/powerpoint/2010/main" val="2629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ECD88-D57B-41EB-BB84-2617FAFA5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1">
                <a:latin typeface="Calibri" panose="020f0502020204030204" pitchFamily="34" charset="0"/>
                <a:cs typeface="Calibri" panose="020f0502020204030204" pitchFamily="34" charset="0"/>
              </a:rPr>
              <a:t>Bargaining – Interest Arbitration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E125DC-312E-4B53-BDA6-F23506034794}"/>
              </a:ext>
            </a:extLst>
          </p:cNvPr>
          <p:cNvSpPr txBox="1"/>
          <p:nvPr/>
        </p:nvSpPr>
        <p:spPr>
          <a:xfrm>
            <a:off x="1461846" y="951345"/>
            <a:ext cx="10417122" cy="3687619"/>
          </a:xfrm>
          <a:prstGeom prst="rect"/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300"/>
              </a:spcAft>
            </a:pPr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Factors considered by the Arbitrator</a:t>
            </a:r>
          </a:p>
          <a:p>
            <a:pPr lvl="1">
              <a:spcAft>
                <a:spcPts val="300"/>
              </a:spcAft>
            </a:pPr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Comparison to similar employers</a:t>
            </a:r>
          </a:p>
          <a:p>
            <a:pPr lvl="1">
              <a:spcAft>
                <a:spcPts val="300"/>
              </a:spcAft>
            </a:pPr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Comparable communities</a:t>
            </a:r>
          </a:p>
          <a:p>
            <a:pPr lvl="1">
              <a:spcAft>
                <a:spcPts val="300"/>
              </a:spcAft>
            </a:pPr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Interest and welfare of farm laborers</a:t>
            </a:r>
          </a:p>
          <a:p>
            <a:pPr lvl="1">
              <a:spcAft>
                <a:spcPts val="300"/>
              </a:spcAft>
            </a:pPr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Financial ability of employer to pay</a:t>
            </a:r>
          </a:p>
          <a:p>
            <a:pPr lvl="1">
              <a:spcAft>
                <a:spcPts val="300"/>
              </a:spcAft>
            </a:pPr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Peculiarity of work, including: Hazards, Physical qualifications, Educational, qualifications, Job training and skills</a:t>
            </a:r>
          </a:p>
          <a:p>
            <a:pPr lvl="1">
              <a:spcAft>
                <a:spcPts val="300"/>
              </a:spcAft>
            </a:pPr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Other collective bargaining agreements in the past</a:t>
            </a:r>
          </a:p>
          <a:p>
            <a:pPr lvl="1">
              <a:spcAft>
                <a:spcPts val="300"/>
              </a:spcAft>
            </a:pPr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Impact on the food supply and commodity pricing</a:t>
            </a:r>
          </a:p>
          <a:p>
            <a:pPr>
              <a:spcAft>
                <a:spcPts val="300"/>
              </a:spcAft>
            </a:pPr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Determination of Arbitrator is Final and Binding, but no greater than 2 years</a:t>
            </a:r>
          </a:p>
          <a:p>
            <a:pPr>
              <a:spcAft>
                <a:spcPts val="300"/>
              </a:spcAft>
            </a:pPr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Appeal rights – subject to court review </a:t>
            </a:r>
          </a:p>
        </p:txBody>
      </p:sp>
    </p:spTree>
    <p:extLst>
      <p:ext uri="{BB962C8B-B14F-4D97-AF65-F5344CB8AC3E}">
        <p14:creationId xmlns:p14="http://schemas.microsoft.com/office/powerpoint/2010/main" val="392736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9F1D3-25C5-4AAF-84EC-A41CFD50E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1">
                <a:latin typeface="Calibri" panose="020f0502020204030204" pitchFamily="34" charset="0"/>
                <a:cs typeface="Calibri" panose="020f0502020204030204" pitchFamily="34" charset="0"/>
              </a:rPr>
              <a:t>Is this coming to your state?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B4891-DE97-4C2D-BF41-2E78613CD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846" y="1674423"/>
            <a:ext cx="10267844" cy="3509154"/>
          </a:xfrm>
        </p:spPr>
        <p:txBody>
          <a:bodyPr/>
          <a:lstStyle/>
          <a:p>
            <a:r>
              <a:rPr lang="en-US" sz="2600" dirty="1">
                <a:latin typeface="Calibri" panose="020f0502020204030204" pitchFamily="34" charset="0"/>
                <a:cs typeface="Calibri" panose="020f0502020204030204" pitchFamily="34" charset="0"/>
              </a:rPr>
              <a:t>States that include or do not specifically exclude agricultural employees in their general collective bargaining laws: </a:t>
            </a:r>
          </a:p>
          <a:p>
            <a:pPr marL="0" indent="0">
              <a:buNone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Hawaii, Louisiana, Massachusetts, and </a:t>
            </a:r>
          </a:p>
          <a:p>
            <a:pPr lvl="1"/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Nebraska  – Prohibits secondary boycotts </a:t>
            </a:r>
          </a:p>
          <a:p>
            <a:pPr lvl="1"/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Oregon – Prohibits picketing farms, but not by employees</a:t>
            </a:r>
          </a:p>
          <a:p>
            <a:pPr lvl="1"/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Wisconsin – must give 10 days’ notice of intent to strike if involved in certain agricultural activities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9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9F1D3-25C5-4AAF-84EC-A41CFD50E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1">
                <a:latin typeface="Calibri" panose="020f0502020204030204" pitchFamily="34" charset="0"/>
                <a:cs typeface="Calibri" panose="020f0502020204030204" pitchFamily="34" charset="0"/>
              </a:rPr>
              <a:t>Is this coming to your state?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B4891-DE97-4C2D-BF41-2E78613CD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846" y="1527372"/>
            <a:ext cx="10267844" cy="3803256"/>
          </a:xfrm>
        </p:spPr>
        <p:txBody>
          <a:bodyPr>
            <a:normAutofit lnSpcReduction="10000"/>
          </a:bodyPr>
          <a:lstStyle/>
          <a:p>
            <a:r>
              <a:rPr lang="en-US" sz="2600" dirty="1">
                <a:latin typeface="Calibri" panose="020f0502020204030204" pitchFamily="34" charset="0"/>
                <a:cs typeface="Calibri" panose="020f0502020204030204" pitchFamily="34" charset="0"/>
              </a:rPr>
              <a:t>States with separate collective bargaining laws specifically applicable to agricultural employees:  </a:t>
            </a:r>
          </a:p>
          <a:p>
            <a:pPr lvl="1"/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Arizona – no secondary boycotts, prohibits untruthful / deceptive publicity, can get an injunction on a strike that will damage agricultural commodity </a:t>
            </a:r>
          </a:p>
          <a:p>
            <a:pPr lvl="1"/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California – access to farms for period of the year; interest arbitration </a:t>
            </a:r>
          </a:p>
          <a:p>
            <a:pPr lvl="1"/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Kansas – no strikes during critical periods</a:t>
            </a:r>
          </a:p>
          <a:p>
            <a:pPr lvl="1"/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Idaho and Maine recently repealed laws related to collective bargaining.  </a:t>
            </a:r>
          </a:p>
          <a:p>
            <a:r>
              <a:rPr lang="en-US" sz="2600" dirty="1">
                <a:latin typeface="Calibri" panose="020f0502020204030204" pitchFamily="34" charset="0"/>
                <a:cs typeface="Calibri" panose="020f0502020204030204" pitchFamily="34" charset="0"/>
              </a:rPr>
              <a:t>Constitutional right to collectively bargain: </a:t>
            </a:r>
          </a:p>
          <a:p>
            <a:pPr lvl="1"/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New Jersey Supreme Court – state constitutional provision that authorizes private sector employees to organize includes agricultural employees.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0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9F1D3-25C5-4AAF-84EC-A41CFD50E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1">
                <a:latin typeface="Calibri" panose="020f0502020204030204" pitchFamily="34" charset="0"/>
                <a:cs typeface="Calibri" panose="020f0502020204030204" pitchFamily="34" charset="0"/>
              </a:rPr>
              <a:t>Is this coming to your state?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B4891-DE97-4C2D-BF41-2E78613CD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846" y="1479944"/>
            <a:ext cx="10267844" cy="4443336"/>
          </a:xfrm>
        </p:spPr>
        <p:txBody>
          <a:bodyPr>
            <a:normAutofit/>
          </a:bodyPr>
          <a:lstStyle/>
          <a:p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Pending legislation to provide overtime to agricultural workers: </a:t>
            </a:r>
          </a:p>
          <a:p>
            <a:pPr lvl="1"/>
            <a:r>
              <a:rPr lang="en-US" sz="2000" dirty="1">
                <a:latin typeface="Calibri" panose="020f0502020204030204" pitchFamily="34" charset="0"/>
                <a:cs typeface="Calibri" panose="020f0502020204030204" pitchFamily="34" charset="0"/>
              </a:rPr>
              <a:t>Georgia – Proposed increase in minimum wage to include removing exemption for “any employer who is a farm owner, sharecropper or land renter.” </a:t>
            </a:r>
          </a:p>
          <a:p>
            <a:pPr lvl="1"/>
            <a:r>
              <a:rPr lang="en-US" sz="2000" dirty="1">
                <a:latin typeface="Calibri" panose="020f0502020204030204" pitchFamily="34" charset="0"/>
                <a:cs typeface="Calibri" panose="020f0502020204030204" pitchFamily="34" charset="0"/>
              </a:rPr>
              <a:t>Maine – 2 bills that are currently dead unless revived by 2/3 vote </a:t>
            </a:r>
          </a:p>
          <a:p>
            <a:pPr lvl="2"/>
            <a:r>
              <a:rPr lang="en-US" sz="1600" dirty="1">
                <a:latin typeface="Calibri" panose="020f0502020204030204" pitchFamily="34" charset="0"/>
                <a:cs typeface="Calibri" panose="020f0502020204030204" pitchFamily="34" charset="0"/>
              </a:rPr>
              <a:t>Allow workers to organize</a:t>
            </a:r>
          </a:p>
          <a:p>
            <a:pPr lvl="2"/>
            <a:r>
              <a:rPr lang="en-US" sz="1600" dirty="1">
                <a:latin typeface="Calibri" panose="020f0502020204030204" pitchFamily="34" charset="0"/>
                <a:cs typeface="Calibri" panose="020f0502020204030204" pitchFamily="34" charset="0"/>
              </a:rPr>
              <a:t>Limits on mandatory overtime and sets overtime rate </a:t>
            </a:r>
          </a:p>
          <a:p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Massachusetts – bill to broaden the overtime exemption in response to court decision interpreting overtime statue narrowly to include only the work of planting, raising and harvesting crops.  </a:t>
            </a:r>
          </a:p>
          <a:p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Minnesota – Bill to exempt H-2A workers from overtime.   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0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9E3DBA8-702E-4EE0-9770-03B030D3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0488" y="237045"/>
            <a:ext cx="10267844" cy="1186019"/>
          </a:xfrm>
        </p:spPr>
        <p:txBody>
          <a:bodyPr/>
          <a:lstStyle/>
          <a:p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New York Farm Laborers Fair Labor Practices Act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158997C-20F7-47CB-AB3C-C571B32DD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0488" y="2001982"/>
            <a:ext cx="10267950" cy="28540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Wage &amp; Hour Impacts</a:t>
            </a:r>
            <a:endParaRPr lang="en-US" sz="2400" b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0" dirty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day of rest in seven; </a:t>
            </a:r>
          </a:p>
          <a:p>
            <a:r>
              <a:rPr lang="en-US" sz="2400" b="0" dirty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Overtime at 1.5x the regular rate for hours worked in excess of 60 per week;</a:t>
            </a:r>
          </a:p>
          <a:p>
            <a:r>
              <a:rPr lang="en-US" sz="2400" dirty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mandatory overtime over 60; </a:t>
            </a:r>
            <a:r>
              <a:rPr lang="en-US" sz="2400" b="0" dirty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</a:p>
          <a:p>
            <a:r>
              <a:rPr lang="en-US" sz="2400" b="0" dirty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Creation of a Wage Board.</a:t>
            </a:r>
          </a:p>
        </p:txBody>
      </p:sp>
    </p:spTree>
    <p:extLst>
      <p:ext uri="{BB962C8B-B14F-4D97-AF65-F5344CB8AC3E}">
        <p14:creationId xmlns:p14="http://schemas.microsoft.com/office/powerpoint/2010/main" val="59516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048" y="1897047"/>
            <a:ext cx="12188952" cy="2407920"/>
          </a:xfrm>
          <a:prstGeom prst="rect"/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0AC1E15-5D3C-4535-8EF7-554D7F78568D}"/>
              </a:ext>
            </a:extLst>
          </p:cNvPr>
          <p:cNvSpPr txBox="1"/>
          <p:nvPr/>
        </p:nvSpPr>
        <p:spPr>
          <a:xfrm>
            <a:off x="1676400" y="1897045"/>
            <a:ext cx="10515600" cy="820363"/>
          </a:xfrm>
          <a:prstGeom prst="rect"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1"/>
              <a:t>Final Questions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ADC4549-4DB3-4AD1-AB53-FCF5B1D36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99836" y="4601009"/>
            <a:ext cx="5333328" cy="1411864"/>
          </a:xfrm>
        </p:spPr>
        <p:txBody>
          <a:bodyPr>
            <a:noAutofit/>
          </a:bodyPr>
          <a:lstStyle/>
          <a:p>
            <a:pPr marL="1828800" algn="l">
              <a:lnSpc>
                <a:spcPct val="100000"/>
              </a:lnSpc>
              <a:spcBef>
                <a:spcPct val="0"/>
              </a:spcBef>
            </a:pPr>
            <a:r>
              <a:rPr lang="en-US" sz="2000" dirty="1">
                <a:solidFill>
                  <a:schemeClr val="tx1"/>
                </a:solidFill>
                <a:latin typeface="Calibri" panose="020f0502020204030204" pitchFamily="34" charset="0"/>
              </a:rPr>
              <a:t>Presented by:</a:t>
            </a:r>
          </a:p>
          <a:p>
            <a:pPr marL="1828800" algn="l">
              <a:lnSpc>
                <a:spcPct val="100000"/>
              </a:lnSpc>
              <a:spcBef>
                <a:spcPct val="0"/>
              </a:spcBef>
            </a:pPr>
            <a:r>
              <a:rPr lang="en-US" sz="1800" b="1" dirty="1">
                <a:solidFill>
                  <a:schemeClr val="tx1"/>
                </a:solidFill>
                <a:latin typeface="Calibri" panose="020f0502020204030204" pitchFamily="34" charset="0"/>
              </a:rPr>
              <a:t>Joshua H. Viau</a:t>
            </a:r>
          </a:p>
          <a:p>
            <a:pPr marL="1828800" algn="l">
              <a:lnSpc>
                <a:spcPct val="100000"/>
              </a:lnSpc>
              <a:spcBef>
                <a:spcPct val="0"/>
              </a:spcBef>
            </a:pPr>
            <a:r>
              <a:rPr lang="en-US" sz="1600" dirty="1">
                <a:solidFill>
                  <a:schemeClr val="tx1"/>
                </a:solidFill>
                <a:latin typeface="Calibri" panose="020f0502020204030204" pitchFamily="34" charset="0"/>
              </a:rPr>
              <a:t>Fisher &amp; Phillips LLP</a:t>
            </a:r>
          </a:p>
          <a:p>
            <a:pPr marL="1828800" algn="l">
              <a:lnSpc>
                <a:spcPct val="100000"/>
              </a:lnSpc>
              <a:spcBef>
                <a:spcPct val="0"/>
              </a:spcBef>
            </a:pPr>
            <a:r>
              <a:rPr lang="en-US" sz="1600" dirty="1">
                <a:solidFill>
                  <a:schemeClr val="tx1"/>
                </a:solidFill>
                <a:latin typeface="Calibri" panose="020f0502020204030204" pitchFamily="34" charset="0"/>
              </a:rPr>
              <a:t>Tel: 404-240-4269</a:t>
            </a:r>
          </a:p>
          <a:p>
            <a:pPr marL="1828800" algn="l">
              <a:lnSpc>
                <a:spcPct val="100000"/>
              </a:lnSpc>
              <a:spcBef>
                <a:spcPct val="0"/>
              </a:spcBef>
            </a:pPr>
            <a:r>
              <a:rPr lang="en-US" sz="1600" dirty="1">
                <a:solidFill>
                  <a:schemeClr val="tx1"/>
                </a:solidFill>
                <a:latin typeface="Calibri" panose="020f0502020204030204" pitchFamily="34" charset="0"/>
              </a:rPr>
              <a:t>Email: </a:t>
            </a:r>
            <a:r>
              <a:rPr lang="en-US" sz="1600" dirty="1">
                <a:solidFill>
                  <a:schemeClr val="tx1"/>
                </a:solidFill>
                <a:latin typeface="Calibri" panose="020f0502020204030204" pitchFamily="34" charset="0"/>
                <a:hlinkClick r:id="rId4"/>
              </a:rPr>
              <a:t>jviau@fisherphillips.com</a:t>
            </a:r>
            <a:r>
              <a:rPr lang="en-US" sz="1600" dirty="1">
                <a:solidFill>
                  <a:schemeClr val="tx1"/>
                </a:solidFill>
                <a:latin typeface="Calibri" panose="020f0502020204030204" pitchFamily="34" charset="0"/>
              </a:rPr>
              <a:t>			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sz="160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sz="160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800" dirty="1">
                <a:solidFill>
                  <a:schemeClr val="tx1"/>
                </a:solidFill>
                <a:latin typeface="Calibri" panose="020f0502020204030204" pitchFamily="34" charset="0"/>
              </a:rPr>
              <a:t>      </a:t>
            </a:r>
            <a:r>
              <a:rPr lang="en-US" sz="2000" dirty="1">
                <a:solidFill>
                  <a:schemeClr val="tx1"/>
                </a:solidFill>
                <a:latin typeface="Calibri" panose="020f0502020204030204" pitchFamily="34" charset="0"/>
              </a:rPr>
              <a:t>    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000" dirty="1">
                <a:solidFill>
                  <a:schemeClr val="tx1"/>
                </a:solidFill>
                <a:latin typeface="Calibri" panose="020f0502020204030204" pitchFamily="34" charset="0"/>
              </a:rPr>
              <a:t>	</a:t>
            </a:r>
          </a:p>
          <a:p>
            <a:endParaRPr lang="en-US" sz="32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46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98AB7-6F60-4370-B125-1A21E55B8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1">
                <a:latin typeface="Calibri" panose="020f0502020204030204" pitchFamily="34" charset="0"/>
                <a:cs typeface="Calibri" panose="020f0502020204030204" pitchFamily="34" charset="0"/>
              </a:rPr>
              <a:t>New York Farm Laborers Fair Labor Practice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AE214-24A7-464D-863A-AD4D7E231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Collective Bargaining Impacts – Amends the NY State Employment Relations Act (“SERA”) </a:t>
            </a:r>
          </a:p>
          <a:p>
            <a:pPr marL="0" indent="0">
              <a:buNone/>
            </a:pPr>
            <a:endParaRPr 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Right to Organize &amp; Bargain Collectively</a:t>
            </a:r>
          </a:p>
          <a:p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Protections for Concerted Protected Activity</a:t>
            </a:r>
          </a:p>
          <a:p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Card – Check – No Secret Ballet Elections in most cases</a:t>
            </a:r>
          </a:p>
          <a:p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No Strike / Lockout</a:t>
            </a:r>
          </a:p>
          <a:p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Interest Arbitration</a:t>
            </a:r>
          </a:p>
        </p:txBody>
      </p:sp>
    </p:spTree>
    <p:extLst>
      <p:ext uri="{BB962C8B-B14F-4D97-AF65-F5344CB8AC3E}">
        <p14:creationId xmlns:p14="http://schemas.microsoft.com/office/powerpoint/2010/main" val="148152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1C6A187-2EE9-42B3-B099-6AB3D32363BF}"/>
              </a:ext>
            </a:extLst>
          </p:cNvPr>
          <p:cNvSpPr txBox="1"/>
          <p:nvPr/>
        </p:nvSpPr>
        <p:spPr>
          <a:xfrm>
            <a:off x="812800" y="1956132"/>
            <a:ext cx="10566400" cy="2945736"/>
          </a:xfrm>
          <a:prstGeom prst="rect"/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Definition of “employee” under the Labor Law previously excluded “any individuals employed as farm laborers.”  The exclusion was eliminated.  </a:t>
            </a:r>
          </a:p>
          <a:p>
            <a:pPr algn="just"/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Added farm laborers – “the term ‘employee’ shall also include farm laborers.  ‘Farm laborers’ shall mean any individual engaged or permitted by an employer to work on a farm, except the parent, spouse, child, or other member of the employer's immediate family.”</a:t>
            </a:r>
          </a:p>
          <a:p>
            <a:pPr algn="just"/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H-2A workers included.  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6E95B12-693D-4501-BEA9-DEE4DC4C8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1">
                <a:latin typeface="Calibri" panose="020f0502020204030204" pitchFamily="34" charset="0"/>
                <a:cs typeface="Calibri" panose="020f0502020204030204" pitchFamily="34" charset="0"/>
              </a:rPr>
              <a:t>Who Is Covered Under the NY FLFLPA?</a:t>
            </a:r>
          </a:p>
        </p:txBody>
      </p:sp>
    </p:spTree>
    <p:extLst>
      <p:ext uri="{BB962C8B-B14F-4D97-AF65-F5344CB8AC3E}">
        <p14:creationId xmlns:p14="http://schemas.microsoft.com/office/powerpoint/2010/main" val="239312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F3F4B2D4-E57A-4EF6-8ED8-582ECABE5316}"/>
              </a:ext>
            </a:extLst>
          </p:cNvPr>
          <p:cNvSpPr txBox="1"/>
          <p:nvPr/>
        </p:nvSpPr>
        <p:spPr>
          <a:xfrm>
            <a:off x="1522153" y="1737238"/>
            <a:ext cx="9940451" cy="3383523"/>
          </a:xfrm>
          <a:prstGeom prst="rect"/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Every person employed as a “farm laborer” is entitled to 24 consecutive hours of rest in each </a:t>
            </a:r>
            <a:r>
              <a:rPr lang="en-US" sz="2400" b="1" dirty="1">
                <a:latin typeface="Calibri" panose="020f0502020204030204" pitchFamily="34" charset="0"/>
                <a:cs typeface="Calibri" panose="020f0502020204030204" pitchFamily="34" charset="0"/>
              </a:rPr>
              <a:t>calendar</a:t>
            </a:r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 week.</a:t>
            </a:r>
          </a:p>
          <a:p>
            <a:pPr algn="just"/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Farm laborers may </a:t>
            </a:r>
            <a:r>
              <a:rPr lang="en-US" sz="2400" u="sng" dirty="1">
                <a:latin typeface="Calibri" panose="020f0502020204030204" pitchFamily="34" charset="0"/>
                <a:cs typeface="Calibri" panose="020f0502020204030204" pitchFamily="34" charset="0"/>
              </a:rPr>
              <a:t>elect</a:t>
            </a:r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 to work on the day of rest, </a:t>
            </a:r>
            <a:r>
              <a:rPr lang="en-US" sz="2400" u="sng" dirty="1"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 employers must pay the employee overtime (1.5x) for hours worked.</a:t>
            </a:r>
          </a:p>
          <a:p>
            <a:pPr algn="just"/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Must designate the day at the start of the week.</a:t>
            </a:r>
          </a:p>
          <a:p>
            <a:pPr algn="just"/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24-hour rest periods caused by weather or crop conditions satisfy the rest requirement.</a:t>
            </a:r>
          </a:p>
          <a:p>
            <a:pPr algn="just"/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The day of rest should coincide with laborer’s day of religious worship “whenever possible.”  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2D52CAC-1971-44E1-99D5-FC49CA845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1637" y="277091"/>
            <a:ext cx="10566400" cy="674254"/>
          </a:xfrm>
        </p:spPr>
        <p:txBody>
          <a:bodyPr>
            <a:noAutofit/>
          </a:bodyPr>
          <a:lstStyle/>
          <a:p>
            <a:pPr algn="ctr"/>
            <a:r>
              <a:rPr lang="en-US" sz="3600" dirty="1">
                <a:latin typeface="Calibri" panose="020f0502020204030204" pitchFamily="34" charset="0"/>
                <a:cs typeface="Calibri" panose="020f0502020204030204" pitchFamily="34" charset="0"/>
              </a:rPr>
              <a:t>One Day of Rest in Seven</a:t>
            </a:r>
          </a:p>
        </p:txBody>
      </p:sp>
    </p:spTree>
    <p:extLst>
      <p:ext uri="{BB962C8B-B14F-4D97-AF65-F5344CB8AC3E}">
        <p14:creationId xmlns:p14="http://schemas.microsoft.com/office/powerpoint/2010/main" val="229540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A9565-4445-4DD8-82BC-A11DA08B5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1">
                <a:latin typeface="Calibri" panose="020f0502020204030204" pitchFamily="34" charset="0"/>
                <a:cs typeface="Calibri" panose="020f0502020204030204" pitchFamily="34" charset="0"/>
              </a:rPr>
              <a:t>One Day of Rest in Calendar Week</a:t>
            </a:r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6C6F5179-8E4E-429C-86E8-F290C29C45DD}"/>
              </a:ext>
            </a:extLst>
          </p:cNvPr>
          <p:cNvSpPr txBox="1"/>
          <p:nvPr/>
        </p:nvSpPr>
        <p:spPr>
          <a:xfrm>
            <a:off x="1461846" y="2057731"/>
            <a:ext cx="9917354" cy="2742537"/>
          </a:xfrm>
          <a:prstGeom prst="rect"/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What is a day?  “24 consecutive hours spent at rest.”  </a:t>
            </a:r>
          </a:p>
          <a:p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What is a calendar week?</a:t>
            </a:r>
          </a:p>
          <a:p>
            <a:pPr lvl="1"/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NY DOL says calendar week is considered Sunday – Saturday.  </a:t>
            </a:r>
          </a:p>
          <a:p>
            <a:pPr lvl="1"/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Most payroll not based on calendar week. 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99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817" y="230909"/>
            <a:ext cx="10157997" cy="1099127"/>
          </a:xfrm>
        </p:spPr>
        <p:txBody>
          <a:bodyPr>
            <a:noAutofit/>
          </a:bodyPr>
          <a:lstStyle/>
          <a:p>
            <a:pPr algn="ctr"/>
            <a:r>
              <a:rPr lang="en-US" sz="3600" dirty="1">
                <a:latin typeface="Calibri" panose="020f0502020204030204" pitchFamily="34" charset="0"/>
                <a:cs typeface="Calibri" panose="020f0502020204030204" pitchFamily="34" charset="0"/>
              </a:rPr>
              <a:t>Overtime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F56992CB-B1EA-4E1D-8BDD-F2B3FA8D17FF}"/>
              </a:ext>
            </a:extLst>
          </p:cNvPr>
          <p:cNvSpPr txBox="1"/>
          <p:nvPr/>
        </p:nvSpPr>
        <p:spPr>
          <a:xfrm>
            <a:off x="1154546" y="2252571"/>
            <a:ext cx="10566400" cy="2352858"/>
          </a:xfrm>
          <a:prstGeom prst="rect"/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2">
                    <a:lumMod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600" dirty="1">
                <a:latin typeface="Calibri" panose="020f0502020204030204" pitchFamily="34" charset="0"/>
                <a:cs typeface="Calibri" panose="020f0502020204030204" pitchFamily="34" charset="0"/>
              </a:rPr>
              <a:t>Establishes a 60-hour workweek – “no person or farm shall require any employee to work more than 60 hours in any calendar week”</a:t>
            </a:r>
          </a:p>
          <a:p>
            <a:pPr algn="just"/>
            <a:r>
              <a:rPr lang="en-US" sz="2600" dirty="1">
                <a:latin typeface="Calibri" panose="020f0502020204030204" pitchFamily="34" charset="0"/>
                <a:cs typeface="Calibri" panose="020f0502020204030204" pitchFamily="34" charset="0"/>
              </a:rPr>
              <a:t>Also based on calendar week regardless of payroll week</a:t>
            </a:r>
          </a:p>
          <a:p>
            <a:pPr algn="just"/>
            <a:r>
              <a:rPr lang="en-US" sz="2600" dirty="1">
                <a:latin typeface="Calibri" panose="020f0502020204030204" pitchFamily="34" charset="0"/>
                <a:cs typeface="Calibri" panose="020f0502020204030204" pitchFamily="34" charset="0"/>
              </a:rPr>
              <a:t>Unclear if white-collar exemptions will apply  - bona-fide executive, professional, administrative </a:t>
            </a:r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47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95888-DD4A-4C8B-8AA4-8718EE6F7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1">
                <a:latin typeface="Calibri" panose="020f0502020204030204" pitchFamily="34" charset="0"/>
                <a:cs typeface="Calibri" panose="020f0502020204030204" pitchFamily="34" charset="0"/>
              </a:rPr>
              <a:t>Creation of a Wage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160E9-651F-452F-845A-3D25A90B8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846" y="1656681"/>
            <a:ext cx="10267844" cy="3544638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Will conduct 3 public hearings next year that allow for public comment</a:t>
            </a:r>
          </a:p>
          <a:p>
            <a:pPr>
              <a:spcAft>
                <a:spcPts val="300"/>
              </a:spcAft>
            </a:pPr>
            <a:r>
              <a:rPr lang="en-US" sz="2400" dirty="1">
                <a:latin typeface="Calibri" panose="020f0502020204030204" pitchFamily="34" charset="0"/>
                <a:cs typeface="Calibri" panose="020f0502020204030204" pitchFamily="34" charset="0"/>
              </a:rPr>
              <a:t>Board Report to Governor and legislature</a:t>
            </a:r>
          </a:p>
          <a:p>
            <a:pPr lvl="1">
              <a:spcAft>
                <a:spcPts val="300"/>
              </a:spcAft>
            </a:pPr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May not recommend increasing the overtime above 60 hours.</a:t>
            </a:r>
          </a:p>
          <a:p>
            <a:pPr lvl="1">
              <a:spcAft>
                <a:spcPts val="300"/>
              </a:spcAft>
            </a:pPr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Must recommend whether the 60-hour threshold can be lowered, and if so, to what threshold.</a:t>
            </a:r>
          </a:p>
          <a:p>
            <a:pPr lvl="1">
              <a:spcAft>
                <a:spcPts val="300"/>
              </a:spcAft>
            </a:pPr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May recommend lowering the threshold in a series of successively lower thresholds by phase-in dates.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9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A15F3-F6CB-4120-AD6F-5FC06185A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1">
                <a:latin typeface="Calibri" panose="020f0502020204030204" pitchFamily="34" charset="0"/>
                <a:cs typeface="Calibri" panose="020f0502020204030204" pitchFamily="34" charset="0"/>
              </a:rPr>
              <a:t>Collective Bargaining Impacts of NY FLFLPA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4245A50B-E87F-491E-B94F-90D0F27F3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846" y="1253331"/>
            <a:ext cx="10267950" cy="4351338"/>
          </a:xfrm>
        </p:spPr>
        <p:txBody>
          <a:bodyPr>
            <a:normAutofit/>
          </a:bodyPr>
          <a:lstStyle/>
          <a:p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Allows farmworkers to organize </a:t>
            </a:r>
          </a:p>
          <a:p>
            <a:pPr lvl="1"/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Participate in “protected concerted activity </a:t>
            </a:r>
          </a:p>
          <a:p>
            <a:pPr lvl="1"/>
            <a:r>
              <a:rPr lang="en-US" dirty="1">
                <a:latin typeface="Calibri" panose="020f0502020204030204" pitchFamily="34" charset="0"/>
                <a:cs typeface="Calibri" panose="020f0502020204030204" pitchFamily="34" charset="0"/>
              </a:rPr>
              <a:t>Union access to employees </a:t>
            </a:r>
          </a:p>
          <a:p>
            <a:pPr lvl="1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1"/>
              <a:t>Administered by the NY Public Employment Relations Board (“PERB”) </a:t>
            </a:r>
          </a:p>
          <a:p>
            <a:pPr lvl="1"/>
            <a:r>
              <a:rPr lang="en-US" dirty="1"/>
              <a:t>Experience almost exclusively in the public sector.  </a:t>
            </a:r>
          </a:p>
          <a:p>
            <a:pPr lvl="1"/>
            <a:r>
              <a:rPr lang="en-US" dirty="1"/>
              <a:t>No exposure to agriculture </a:t>
            </a:r>
          </a:p>
        </p:txBody>
      </p:sp>
    </p:spTree>
    <p:extLst>
      <p:ext uri="{BB962C8B-B14F-4D97-AF65-F5344CB8AC3E}">
        <p14:creationId xmlns:p14="http://schemas.microsoft.com/office/powerpoint/2010/main" val="204634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_rels/item4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4.xml" /></Relationships>
</file>

<file path=customXml/item1.xml>��< ? x m l   v e r s i o n = " 1 . 0 "   e n c o d i n g = " u t f - 1 6 " ? > < p r o p e r t i e s   x m l n s = " h t t p : / / w w w . i m a n a g e . c o m / w o r k / x m l s c h e m a " >  
     < d o c u m e n t i d > F P ! 3 6 6 8 9 1 4 8 . 1 < / d o c u m e n t i d >  
     < s e n d e r i d > D E D M O N D S O N < / s e n d e r i d >  
     < s e n d e r e m a i l > D E D M O N D S O N @ F I S H E R P H I L L I P S . C O M < / s e n d e r e m a i l >  
     < l a s t m o d i f i e d > 2 0 1 9 - 1 2 - 0 4 T 1 3 : 0 3 : 4 8 . 0 0 0 0 0 0 0 - 0 5 : 0 0 < / l a s t m o d i f i e d >  
     < d a t a b a s e > F P < / d a t a b a s e >  
 < / p r o p e r t i e s > 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DF886AC6253E488907296204307758" ma:contentTypeVersion="1" ma:contentTypeDescription="Create a new document." ma:contentTypeScope="" ma:versionID="75cfb643e672c8cca4a9c72fbb68e608">
  <xsd:schema xmlns:xsd="http://www.w3.org/2001/XMLSchema" xmlns:xs="http://www.w3.org/2001/XMLSchema" xmlns:p="http://schemas.microsoft.com/office/2006/metadata/properties" xmlns:ns2="ee8cbea3-8eef-45c8-9460-e4c4829d6044" targetNamespace="http://schemas.microsoft.com/office/2006/metadata/properties" ma:root="true" ma:fieldsID="45077d60ea9d09fc21d1c6c637f9120a" ns2:_="">
    <xsd:import namespace="ee8cbea3-8eef-45c8-9460-e4c4829d6044"/>
    <xsd:element name="properties">
      <xsd:complexType>
        <xsd:sequence>
          <xsd:element name="documentManagement">
            <xsd:complexType>
              <xsd:all>
                <xsd:element ref="ns2:FPAuthorNam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8cbea3-8eef-45c8-9460-e4c4829d6044" elementFormDefault="qualified">
    <xsd:import namespace="http://schemas.microsoft.com/office/2006/documentManagement/types"/>
    <xsd:import namespace="http://schemas.microsoft.com/office/infopath/2007/PartnerControls"/>
    <xsd:element name="FPAuthorName" ma:index="8" ma:displayName="FPAuthorName" ma:description="This site column will capture the name of the document owner" ma:internalName="FPAuthor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PAuthorName xmlns="ee8cbea3-8eef-45c8-9460-e4c4829d6044">Shanks, Taycae</FPAuthorName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DBBA8E-1775-48C5-BC2F-70F260063540}">
  <ds:schemaRefs>
    <ds:schemaRef ds:uri="http://www.imanage.com/work/xmlschema"/>
  </ds:schemaRefs>
</ds:datastoreItem>
</file>

<file path=customXml/itemProps2.xml><?xml version="1.0" encoding="utf-8"?>
<ds:datastoreItem xmlns:ds="http://schemas.openxmlformats.org/officeDocument/2006/customXml" ds:itemID="{519E2136-4318-47BF-BC98-DA3D895076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8cbea3-8eef-45c8-9460-e4c4829d60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931A2E3-BB58-4E18-9722-01106740976A}">
  <ds:schemaRefs>
    <ds:schemaRef ds:uri="ee8cbea3-8eef-45c8-9460-e4c4829d604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0DCC3E78-2632-4CDA-9F95-5D0D7578A1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/>
  <Slides>20</Slide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2019-12-05T09:19:05Z</dcterms:created>
  <dcterms:modified xsi:type="dcterms:W3CDTF">2019-12-05T09:19:05Z</dcterms:modified>
  <cp:lastPrinted>2019-12-05T09:19:05Z</cp:lastPrinted>
</cp:coreProperties>
</file>