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61"/>
  </p:notesMasterIdLst>
  <p:sldIdLst>
    <p:sldId id="783" r:id="rId2"/>
    <p:sldId id="727" r:id="rId3"/>
    <p:sldId id="731" r:id="rId4"/>
    <p:sldId id="810" r:id="rId5"/>
    <p:sldId id="728" r:id="rId6"/>
    <p:sldId id="729" r:id="rId7"/>
    <p:sldId id="828" r:id="rId8"/>
    <p:sldId id="829" r:id="rId9"/>
    <p:sldId id="788" r:id="rId10"/>
    <p:sldId id="792" r:id="rId11"/>
    <p:sldId id="793" r:id="rId12"/>
    <p:sldId id="830" r:id="rId13"/>
    <p:sldId id="803" r:id="rId14"/>
    <p:sldId id="800" r:id="rId15"/>
    <p:sldId id="809" r:id="rId16"/>
    <p:sldId id="791" r:id="rId17"/>
    <p:sldId id="794" r:id="rId18"/>
    <p:sldId id="784" r:id="rId19"/>
    <p:sldId id="834" r:id="rId20"/>
    <p:sldId id="835" r:id="rId21"/>
    <p:sldId id="836" r:id="rId22"/>
    <p:sldId id="838" r:id="rId23"/>
    <p:sldId id="738" r:id="rId24"/>
    <p:sldId id="758" r:id="rId25"/>
    <p:sldId id="741" r:id="rId26"/>
    <p:sldId id="857" r:id="rId27"/>
    <p:sldId id="760" r:id="rId28"/>
    <p:sldId id="843" r:id="rId29"/>
    <p:sldId id="844" r:id="rId30"/>
    <p:sldId id="799" r:id="rId31"/>
    <p:sldId id="845" r:id="rId32"/>
    <p:sldId id="846" r:id="rId33"/>
    <p:sldId id="847" r:id="rId34"/>
    <p:sldId id="848" r:id="rId35"/>
    <p:sldId id="849" r:id="rId36"/>
    <p:sldId id="850" r:id="rId37"/>
    <p:sldId id="851" r:id="rId38"/>
    <p:sldId id="852" r:id="rId39"/>
    <p:sldId id="853" r:id="rId40"/>
    <p:sldId id="854" r:id="rId41"/>
    <p:sldId id="855" r:id="rId42"/>
    <p:sldId id="856" r:id="rId43"/>
    <p:sldId id="748" r:id="rId44"/>
    <p:sldId id="762" r:id="rId45"/>
    <p:sldId id="749" r:id="rId46"/>
    <p:sldId id="750" r:id="rId47"/>
    <p:sldId id="751" r:id="rId48"/>
    <p:sldId id="752" r:id="rId49"/>
    <p:sldId id="858" r:id="rId50"/>
    <p:sldId id="859" r:id="rId51"/>
    <p:sldId id="860" r:id="rId52"/>
    <p:sldId id="861" r:id="rId53"/>
    <p:sldId id="763" r:id="rId54"/>
    <p:sldId id="841" r:id="rId55"/>
    <p:sldId id="753" r:id="rId56"/>
    <p:sldId id="754" r:id="rId57"/>
    <p:sldId id="755" r:id="rId58"/>
    <p:sldId id="756" r:id="rId59"/>
    <p:sldId id="726" r:id="rId60"/>
  </p:sldIdLst>
  <p:sldSz cx="9144000" cy="6858000" type="screen4x3"/>
  <p:notesSz cx="6858000" cy="9144000"/>
  <p:custDataLst>
    <p:tags r:id="rId62"/>
  </p:custData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73" autoAdjust="0"/>
    <p:restoredTop sz="89381" autoAdjust="0"/>
  </p:normalViewPr>
  <p:slideViewPr>
    <p:cSldViewPr snapToGrid="0">
      <p:cViewPr varScale="1">
        <p:scale>
          <a:sx n="91" d="100"/>
          <a:sy n="91" d="100"/>
        </p:scale>
        <p:origin x="36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3B496B2-2AAA-4EBC-8AC3-372A66DBDFDE}" type="datetimeFigureOut">
              <a:rPr lang="en-US"/>
              <a:pPr>
                <a:defRPr/>
              </a:pPr>
              <a:t>12/4/19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1795C5B-91B2-4D22-BAE6-DD57114B6E6D}" type="slidenum">
              <a:rPr lang="en-US"/>
              <a:pPr>
                <a:defRPr/>
              </a:pPr>
              <a:t>‹#›</a:t>
            </a:fld>
            <a:endParaRPr lang="en-US"/>
          </a:p>
        </p:txBody>
      </p:sp>
    </p:spTree>
    <p:extLst>
      <p:ext uri="{BB962C8B-B14F-4D97-AF65-F5344CB8AC3E}">
        <p14:creationId xmlns:p14="http://schemas.microsoft.com/office/powerpoint/2010/main" val="30532072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4702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4510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152400"/>
            <a:ext cx="2214880" cy="555935"/>
          </a:xfrm>
          <a:prstGeom prst="rect">
            <a:avLst/>
          </a:prstGeom>
        </p:spPr>
      </p:pic>
      <p:sp>
        <p:nvSpPr>
          <p:cNvPr id="3" name="Subtitle 2"/>
          <p:cNvSpPr>
            <a:spLocks noGrp="1"/>
          </p:cNvSpPr>
          <p:nvPr>
            <p:ph type="subTitle" idx="1" hasCustomPrompt="1"/>
          </p:nvPr>
        </p:nvSpPr>
        <p:spPr>
          <a:xfrm>
            <a:off x="1371600" y="4191000"/>
            <a:ext cx="6400800" cy="1066800"/>
          </a:xfrm>
        </p:spPr>
        <p:txBody>
          <a:bodyPr/>
          <a:lstStyle>
            <a:lvl1pPr marL="0" indent="0" algn="ctr">
              <a:buNone/>
              <a:defRPr sz="2000" baseline="0">
                <a:solidFill>
                  <a:schemeClr val="bg1"/>
                </a:solidFill>
                <a:latin typeface="Verdana" charset="0"/>
                <a:ea typeface="Verdana" charset="0"/>
                <a:cs typeface="Verdana"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subtitle or presenter details</a:t>
            </a:r>
          </a:p>
        </p:txBody>
      </p:sp>
      <p:sp>
        <p:nvSpPr>
          <p:cNvPr id="7" name="Title 6"/>
          <p:cNvSpPr>
            <a:spLocks noGrp="1"/>
          </p:cNvSpPr>
          <p:nvPr>
            <p:ph type="title"/>
          </p:nvPr>
        </p:nvSpPr>
        <p:spPr>
          <a:xfrm>
            <a:off x="457200" y="2514600"/>
            <a:ext cx="8229600" cy="1143000"/>
          </a:xfrm>
        </p:spPr>
        <p:txBody>
          <a:bodyPr/>
          <a:lstStyle>
            <a:lvl1pPr>
              <a:defRPr sz="3200" b="0" i="0" cap="all" baseline="0">
                <a:solidFill>
                  <a:schemeClr val="bg1"/>
                </a:solidFill>
                <a:latin typeface="Verdana" charset="0"/>
                <a:ea typeface="Verdana" charset="0"/>
                <a:cs typeface="Verdana" charset="0"/>
              </a:defRPr>
            </a:lvl1pPr>
          </a:lstStyle>
          <a:p>
            <a:r>
              <a:rPr lang="en-US"/>
              <a:t>Click to edit Master title style</a:t>
            </a:r>
            <a:endParaRPr lang="en-US" dirty="0"/>
          </a:p>
        </p:txBody>
      </p:sp>
    </p:spTree>
    <p:extLst>
      <p:ext uri="{BB962C8B-B14F-4D97-AF65-F5344CB8AC3E}">
        <p14:creationId xmlns:p14="http://schemas.microsoft.com/office/powerpoint/2010/main" val="777507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5594097"/>
            <a:ext cx="8534400" cy="578103"/>
          </a:xfrm>
        </p:spPr>
        <p:txBody>
          <a:bodyPr anchor="b"/>
          <a:lstStyle>
            <a:lvl1pPr algn="l">
              <a:defRPr sz="1400" b="1"/>
            </a:lvl1pPr>
          </a:lstStyle>
          <a:p>
            <a:r>
              <a:rPr lang="en-US" dirty="0"/>
              <a:t>Image Caption</a:t>
            </a:r>
          </a:p>
        </p:txBody>
      </p:sp>
      <p:sp>
        <p:nvSpPr>
          <p:cNvPr id="3" name="Picture Placeholder 2"/>
          <p:cNvSpPr>
            <a:spLocks noGrp="1"/>
          </p:cNvSpPr>
          <p:nvPr>
            <p:ph type="pic" idx="1"/>
          </p:nvPr>
        </p:nvSpPr>
        <p:spPr>
          <a:xfrm>
            <a:off x="304800" y="1447800"/>
            <a:ext cx="8534400" cy="40385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hasCustomPrompt="1"/>
          </p:nvPr>
        </p:nvSpPr>
        <p:spPr>
          <a:xfrm>
            <a:off x="304800" y="6172200"/>
            <a:ext cx="8534400" cy="457200"/>
          </a:xfrm>
        </p:spPr>
        <p:txBody>
          <a:bodyPr/>
          <a:lstStyle>
            <a:lvl1pPr marL="0" indent="0">
              <a:buNone/>
              <a:defRPr sz="110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Photo credit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52400"/>
            <a:ext cx="2214880" cy="555935"/>
          </a:xfrm>
          <a:prstGeom prst="rect">
            <a:avLst/>
          </a:prstGeom>
        </p:spPr>
      </p:pic>
    </p:spTree>
    <p:extLst>
      <p:ext uri="{BB962C8B-B14F-4D97-AF65-F5344CB8AC3E}">
        <p14:creationId xmlns:p14="http://schemas.microsoft.com/office/powerpoint/2010/main" val="2963935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Picture with Captions">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800" y="1447800"/>
            <a:ext cx="4191000" cy="40385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52400"/>
            <a:ext cx="2214880" cy="555935"/>
          </a:xfrm>
          <a:prstGeom prst="rect">
            <a:avLst/>
          </a:prstGeom>
        </p:spPr>
      </p:pic>
      <p:sp>
        <p:nvSpPr>
          <p:cNvPr id="7" name="Picture Placeholder 2"/>
          <p:cNvSpPr>
            <a:spLocks noGrp="1"/>
          </p:cNvSpPr>
          <p:nvPr>
            <p:ph type="pic" idx="10"/>
          </p:nvPr>
        </p:nvSpPr>
        <p:spPr>
          <a:xfrm>
            <a:off x="4648200" y="1447800"/>
            <a:ext cx="4191000" cy="40385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itle 1"/>
          <p:cNvSpPr>
            <a:spLocks noGrp="1"/>
          </p:cNvSpPr>
          <p:nvPr>
            <p:ph type="title" hasCustomPrompt="1"/>
          </p:nvPr>
        </p:nvSpPr>
        <p:spPr>
          <a:xfrm>
            <a:off x="304800" y="5594097"/>
            <a:ext cx="4191000" cy="685848"/>
          </a:xfrm>
        </p:spPr>
        <p:txBody>
          <a:bodyPr anchor="b"/>
          <a:lstStyle>
            <a:lvl1pPr algn="l">
              <a:defRPr sz="1400" b="1"/>
            </a:lvl1pPr>
          </a:lstStyle>
          <a:p>
            <a:r>
              <a:rPr lang="en-US" dirty="0"/>
              <a:t>Image Caption</a:t>
            </a:r>
          </a:p>
        </p:txBody>
      </p:sp>
      <p:sp>
        <p:nvSpPr>
          <p:cNvPr id="11" name="Text Placeholder 3"/>
          <p:cNvSpPr>
            <a:spLocks noGrp="1"/>
          </p:cNvSpPr>
          <p:nvPr>
            <p:ph type="body" sz="half" idx="2" hasCustomPrompt="1"/>
          </p:nvPr>
        </p:nvSpPr>
        <p:spPr>
          <a:xfrm>
            <a:off x="304800" y="6279898"/>
            <a:ext cx="4191000" cy="349502"/>
          </a:xfrm>
        </p:spPr>
        <p:txBody>
          <a:bodyPr/>
          <a:lstStyle>
            <a:lvl1pPr marL="0" indent="0">
              <a:buNone/>
              <a:defRPr sz="110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Photo credit</a:t>
            </a:r>
          </a:p>
        </p:txBody>
      </p:sp>
      <p:sp>
        <p:nvSpPr>
          <p:cNvPr id="6" name="Text Placeholder 5"/>
          <p:cNvSpPr>
            <a:spLocks noGrp="1"/>
          </p:cNvSpPr>
          <p:nvPr>
            <p:ph type="body" sz="quarter" idx="11" hasCustomPrompt="1"/>
          </p:nvPr>
        </p:nvSpPr>
        <p:spPr>
          <a:xfrm>
            <a:off x="4648200" y="6280150"/>
            <a:ext cx="4191000" cy="349250"/>
          </a:xfrm>
        </p:spPr>
        <p:txBody>
          <a:bodyPr/>
          <a:lstStyle>
            <a:lvl1pPr marL="0" indent="0">
              <a:buNone/>
              <a:defRPr sz="1100" i="1"/>
            </a:lvl1pPr>
          </a:lstStyle>
          <a:p>
            <a:pPr lvl="0"/>
            <a:r>
              <a:rPr lang="en-US" dirty="0"/>
              <a:t>Photo Credit</a:t>
            </a:r>
          </a:p>
        </p:txBody>
      </p:sp>
      <p:sp>
        <p:nvSpPr>
          <p:cNvPr id="4" name="Text Placeholder 3"/>
          <p:cNvSpPr>
            <a:spLocks noGrp="1"/>
          </p:cNvSpPr>
          <p:nvPr>
            <p:ph type="body" sz="quarter" idx="12" hasCustomPrompt="1"/>
          </p:nvPr>
        </p:nvSpPr>
        <p:spPr>
          <a:xfrm>
            <a:off x="4648200" y="5594350"/>
            <a:ext cx="4191000" cy="685800"/>
          </a:xfrm>
        </p:spPr>
        <p:txBody>
          <a:bodyPr anchor="b"/>
          <a:lstStyle>
            <a:lvl1pPr marL="0" indent="0">
              <a:buNone/>
              <a:defRPr sz="1400" b="1"/>
            </a:lvl1pPr>
          </a:lstStyle>
          <a:p>
            <a:pPr lvl="0"/>
            <a:r>
              <a:rPr lang="en-US" dirty="0"/>
              <a:t>Image Caption</a:t>
            </a:r>
          </a:p>
        </p:txBody>
      </p:sp>
    </p:spTree>
    <p:extLst>
      <p:ext uri="{BB962C8B-B14F-4D97-AF65-F5344CB8AC3E}">
        <p14:creationId xmlns:p14="http://schemas.microsoft.com/office/powerpoint/2010/main" val="3000658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0"/>
            <a:ext cx="8681720" cy="762000"/>
          </a:xfrm>
        </p:spPr>
        <p:txBody>
          <a:bodyP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233680" y="2438400"/>
            <a:ext cx="8681720" cy="41148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52400"/>
            <a:ext cx="2214880" cy="555935"/>
          </a:xfrm>
          <a:prstGeom prst="rect">
            <a:avLst/>
          </a:prstGeom>
        </p:spPr>
      </p:pic>
    </p:spTree>
    <p:extLst>
      <p:ext uri="{BB962C8B-B14F-4D97-AF65-F5344CB8AC3E}">
        <p14:creationId xmlns:p14="http://schemas.microsoft.com/office/powerpoint/2010/main" val="1590640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680" y="1447800"/>
            <a:ext cx="8681720" cy="51054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52400"/>
            <a:ext cx="2214880" cy="555935"/>
          </a:xfrm>
          <a:prstGeom prst="rect">
            <a:avLst/>
          </a:prstGeom>
        </p:spPr>
      </p:pic>
    </p:spTree>
    <p:extLst>
      <p:ext uri="{BB962C8B-B14F-4D97-AF65-F5344CB8AC3E}">
        <p14:creationId xmlns:p14="http://schemas.microsoft.com/office/powerpoint/2010/main" val="1563890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4406900"/>
            <a:ext cx="8305799" cy="1373606"/>
          </a:xfrm>
        </p:spPr>
        <p:txBody>
          <a:bodyPr anchor="t"/>
          <a:lstStyle>
            <a:lvl1pPr algn="l">
              <a:defRPr sz="3200" b="1" cap="all">
                <a:solidFill>
                  <a:srgbClr val="F4702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33400" y="2906713"/>
            <a:ext cx="8305799" cy="1512887"/>
          </a:xfrm>
        </p:spPr>
        <p:txBody>
          <a:bodyPr anchor="b"/>
          <a:lstStyle>
            <a:lvl1pPr marL="0" indent="0">
              <a:buNone/>
              <a:defRPr sz="2000">
                <a:solidFill>
                  <a:srgbClr val="522D8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52400"/>
            <a:ext cx="2214880" cy="555935"/>
          </a:xfrm>
          <a:prstGeom prst="rect">
            <a:avLst/>
          </a:prstGeom>
        </p:spPr>
      </p:pic>
      <p:cxnSp>
        <p:nvCxnSpPr>
          <p:cNvPr id="5" name="Straight Connector 4"/>
          <p:cNvCxnSpPr/>
          <p:nvPr userDrawn="1"/>
        </p:nvCxnSpPr>
        <p:spPr>
          <a:xfrm flipV="1">
            <a:off x="649287" y="4419600"/>
            <a:ext cx="8189912" cy="12700"/>
          </a:xfrm>
          <a:prstGeom prst="line">
            <a:avLst/>
          </a:prstGeom>
          <a:ln w="12700">
            <a:solidFill>
              <a:srgbClr val="522D8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4441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295400"/>
            <a:ext cx="8686800" cy="685800"/>
          </a:xfrm>
        </p:spPr>
        <p:txBody>
          <a:bodyPr/>
          <a:lstStyle>
            <a:lvl1pPr>
              <a:defRPr sz="3200"/>
            </a:lvl1pPr>
          </a:lstStyle>
          <a:p>
            <a:r>
              <a:rPr lang="en-US"/>
              <a:t>Click to edit Master title style</a:t>
            </a:r>
            <a:endParaRPr lang="en-US" dirty="0"/>
          </a:p>
        </p:txBody>
      </p:sp>
      <p:sp>
        <p:nvSpPr>
          <p:cNvPr id="3" name="Content Placeholder 2"/>
          <p:cNvSpPr>
            <a:spLocks noGrp="1"/>
          </p:cNvSpPr>
          <p:nvPr>
            <p:ph sz="half" idx="1"/>
          </p:nvPr>
        </p:nvSpPr>
        <p:spPr>
          <a:xfrm>
            <a:off x="228600" y="2057400"/>
            <a:ext cx="4267200" cy="46482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a:defRPr sz="1800"/>
            </a:lvl6pPr>
            <a:lvl7pPr>
              <a:defRPr sz="1800"/>
            </a:lvl7pPr>
            <a:lvl8pPr>
              <a:defRPr sz="1800"/>
            </a:lvl8pPr>
            <a:lvl9pPr>
              <a:defRPr sz="1800"/>
            </a:lvl9pPr>
          </a:lstStyle>
          <a:p>
            <a:pPr lvl="0"/>
            <a:r>
              <a:rPr lang="en-US"/>
              <a:t>Edit Master text styles</a:t>
            </a:r>
          </a:p>
        </p:txBody>
      </p:sp>
      <p:sp>
        <p:nvSpPr>
          <p:cNvPr id="4" name="Content Placeholder 3"/>
          <p:cNvSpPr>
            <a:spLocks noGrp="1"/>
          </p:cNvSpPr>
          <p:nvPr>
            <p:ph sz="half" idx="2"/>
          </p:nvPr>
        </p:nvSpPr>
        <p:spPr>
          <a:xfrm>
            <a:off x="4648200" y="2057400"/>
            <a:ext cx="4267200" cy="46482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a:defRPr sz="1800"/>
            </a:lvl6pPr>
            <a:lvl7pPr>
              <a:defRPr sz="1800"/>
            </a:lvl7pPr>
            <a:lvl8pPr>
              <a:defRPr sz="1800"/>
            </a:lvl8pPr>
            <a:lvl9pPr>
              <a:defRPr sz="1800"/>
            </a:lvl9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52400"/>
            <a:ext cx="2214880" cy="555935"/>
          </a:xfrm>
          <a:prstGeom prst="rect">
            <a:avLst/>
          </a:prstGeom>
        </p:spPr>
      </p:pic>
    </p:spTree>
    <p:extLst>
      <p:ext uri="{BB962C8B-B14F-4D97-AF65-F5344CB8AC3E}">
        <p14:creationId xmlns:p14="http://schemas.microsoft.com/office/powerpoint/2010/main" val="3326704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1295400"/>
            <a:ext cx="8686800" cy="685800"/>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233680" y="2209800"/>
            <a:ext cx="4263708" cy="639762"/>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28600" y="2849562"/>
            <a:ext cx="4268788" cy="3856038"/>
          </a:xfrm>
        </p:spPr>
        <p:txBody>
          <a:bodyPr/>
          <a:lstStyle>
            <a:lvl1pPr marL="0" indent="0">
              <a:buNone/>
              <a:defRPr sz="1800"/>
            </a:lvl1pPr>
            <a:lvl2pPr marL="457200" indent="0">
              <a:buNone/>
              <a:defRPr sz="1800"/>
            </a:lvl2pPr>
            <a:lvl3pPr marL="914400" indent="0">
              <a:buNone/>
              <a:defRPr sz="1600"/>
            </a:lvl3pPr>
            <a:lvl4pPr marL="1371600" indent="0">
              <a:buNone/>
              <a:defRPr sz="1400"/>
            </a:lvl4pPr>
            <a:lvl5pPr marL="1828800" indent="0">
              <a:buNone/>
              <a:defRPr sz="1400"/>
            </a:lvl5pPr>
            <a:lvl6pPr>
              <a:defRPr sz="1600"/>
            </a:lvl6pPr>
            <a:lvl7pPr>
              <a:defRPr sz="1600"/>
            </a:lvl7pPr>
            <a:lvl8pPr>
              <a:defRPr sz="1600"/>
            </a:lvl8pPr>
            <a:lvl9pPr>
              <a:defRPr sz="1600"/>
            </a:lvl9pPr>
          </a:lstStyle>
          <a:p>
            <a:pPr lvl="0"/>
            <a:r>
              <a:rPr lang="en-US"/>
              <a:t>Edit Master text styles</a:t>
            </a:r>
          </a:p>
        </p:txBody>
      </p:sp>
      <p:sp>
        <p:nvSpPr>
          <p:cNvPr id="5" name="Text Placeholder 4"/>
          <p:cNvSpPr>
            <a:spLocks noGrp="1"/>
          </p:cNvSpPr>
          <p:nvPr>
            <p:ph type="body" sz="quarter" idx="3"/>
          </p:nvPr>
        </p:nvSpPr>
        <p:spPr>
          <a:xfrm>
            <a:off x="4645025" y="2209800"/>
            <a:ext cx="4260215" cy="639762"/>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849562"/>
            <a:ext cx="4270375" cy="3851005"/>
          </a:xfrm>
        </p:spPr>
        <p:txBody>
          <a:bodyPr/>
          <a:lstStyle>
            <a:lvl1pPr marL="0" indent="0">
              <a:buNone/>
              <a:defRPr sz="1800"/>
            </a:lvl1pPr>
            <a:lvl2pPr marL="457200" indent="0">
              <a:buNone/>
              <a:defRPr sz="1800"/>
            </a:lvl2pPr>
            <a:lvl3pPr marL="914400" indent="0">
              <a:buNone/>
              <a:defRPr sz="1600"/>
            </a:lvl3pPr>
            <a:lvl4pPr marL="1371600" indent="0">
              <a:buNone/>
              <a:defRPr sz="1400"/>
            </a:lvl4pPr>
            <a:lvl5pPr marL="1828800" indent="0">
              <a:buNone/>
              <a:defRPr sz="1400"/>
            </a:lvl5pPr>
            <a:lvl6pPr>
              <a:defRPr sz="1600"/>
            </a:lvl6pPr>
            <a:lvl7pPr>
              <a:defRPr sz="1600"/>
            </a:lvl7pPr>
            <a:lvl8pPr>
              <a:defRPr sz="1600"/>
            </a:lvl8pPr>
            <a:lvl9pPr>
              <a:defRPr sz="1600"/>
            </a:lvl9pPr>
          </a:lstStyle>
          <a:p>
            <a:pPr lvl="0"/>
            <a:r>
              <a:rPr lang="en-US"/>
              <a:t>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52400"/>
            <a:ext cx="2214880" cy="555935"/>
          </a:xfrm>
          <a:prstGeom prst="rect">
            <a:avLst/>
          </a:prstGeom>
        </p:spPr>
      </p:pic>
    </p:spTree>
    <p:extLst>
      <p:ext uri="{BB962C8B-B14F-4D97-AF65-F5344CB8AC3E}">
        <p14:creationId xmlns:p14="http://schemas.microsoft.com/office/powerpoint/2010/main" val="263448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600" y="2971800"/>
            <a:ext cx="8686800" cy="685800"/>
          </a:xfrm>
        </p:spPr>
        <p:txBody>
          <a:bodyPr/>
          <a:lstStyle>
            <a:lvl1pPr>
              <a:defRPr sz="4400" b="1" cap="all" baseline="0">
                <a:solidFill>
                  <a:srgbClr val="F4702F"/>
                </a:solidFill>
              </a:defRPr>
            </a:lvl1pPr>
          </a:lstStyle>
          <a:p>
            <a:r>
              <a:rPr lang="en-US" dirty="0"/>
              <a:t>Title slide only</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52400"/>
            <a:ext cx="2214880" cy="555935"/>
          </a:xfrm>
          <a:prstGeom prst="rect">
            <a:avLst/>
          </a:prstGeom>
        </p:spPr>
      </p:pic>
    </p:spTree>
    <p:extLst>
      <p:ext uri="{BB962C8B-B14F-4D97-AF65-F5344CB8AC3E}">
        <p14:creationId xmlns:p14="http://schemas.microsoft.com/office/powerpoint/2010/main" val="658238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52400"/>
            <a:ext cx="2214880" cy="555935"/>
          </a:xfrm>
          <a:prstGeom prst="rect">
            <a:avLst/>
          </a:prstGeom>
        </p:spPr>
      </p:pic>
    </p:spTree>
    <p:extLst>
      <p:ext uri="{BB962C8B-B14F-4D97-AF65-F5344CB8AC3E}">
        <p14:creationId xmlns:p14="http://schemas.microsoft.com/office/powerpoint/2010/main" val="977341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6117" y="1439422"/>
            <a:ext cx="3150553" cy="806119"/>
          </a:xfrm>
        </p:spPr>
        <p:txBody>
          <a:bodyPr anchor="b"/>
          <a:lstStyle>
            <a:lvl1pPr algn="l">
              <a:defRPr sz="1400" b="1"/>
            </a:lvl1pPr>
          </a:lstStyle>
          <a:p>
            <a:r>
              <a:rPr lang="en-US" dirty="0"/>
              <a:t>Image/Graphic Title</a:t>
            </a:r>
          </a:p>
        </p:txBody>
      </p:sp>
      <p:sp>
        <p:nvSpPr>
          <p:cNvPr id="3" name="Content Placeholder 2"/>
          <p:cNvSpPr>
            <a:spLocks noGrp="1"/>
          </p:cNvSpPr>
          <p:nvPr>
            <p:ph idx="1"/>
          </p:nvPr>
        </p:nvSpPr>
        <p:spPr>
          <a:xfrm>
            <a:off x="228600" y="1439422"/>
            <a:ext cx="5340350" cy="5276338"/>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a:defRPr sz="2000"/>
            </a:lvl6pPr>
            <a:lvl7pPr>
              <a:defRPr sz="2000"/>
            </a:lvl7pPr>
            <a:lvl8pPr>
              <a:defRPr sz="2000"/>
            </a:lvl8pPr>
            <a:lvl9pPr>
              <a:defRPr sz="2000"/>
            </a:lvl9pPr>
          </a:lstStyle>
          <a:p>
            <a:pPr lvl="0"/>
            <a:r>
              <a:rPr lang="en-US"/>
              <a:t>Edit Master text styles</a:t>
            </a:r>
          </a:p>
        </p:txBody>
      </p:sp>
      <p:sp>
        <p:nvSpPr>
          <p:cNvPr id="4" name="Text Placeholder 3"/>
          <p:cNvSpPr>
            <a:spLocks noGrp="1"/>
          </p:cNvSpPr>
          <p:nvPr>
            <p:ph type="body" sz="half" idx="2" hasCustomPrompt="1"/>
          </p:nvPr>
        </p:nvSpPr>
        <p:spPr>
          <a:xfrm>
            <a:off x="5755957" y="2353821"/>
            <a:ext cx="3160713" cy="4351779"/>
          </a:xfrm>
        </p:spPr>
        <p:txBody>
          <a:bodyPr/>
          <a:lstStyle>
            <a:lvl1pPr marL="0" indent="0">
              <a:buNone/>
              <a:defRPr sz="110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Image/Graphic Caption/Description</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52400"/>
            <a:ext cx="2214880" cy="555935"/>
          </a:xfrm>
          <a:prstGeom prst="rect">
            <a:avLst/>
          </a:prstGeom>
        </p:spPr>
      </p:pic>
    </p:spTree>
    <p:extLst>
      <p:ext uri="{BB962C8B-B14F-4D97-AF65-F5344CB8AC3E}">
        <p14:creationId xmlns:p14="http://schemas.microsoft.com/office/powerpoint/2010/main" val="1295141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82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8600" y="1295400"/>
            <a:ext cx="8686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228600" y="2209801"/>
            <a:ext cx="8686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428727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1" fontAlgn="base" hangingPunct="1">
        <a:spcBef>
          <a:spcPct val="0"/>
        </a:spcBef>
        <a:spcAft>
          <a:spcPct val="0"/>
        </a:spcAft>
        <a:defRPr sz="3600">
          <a:solidFill>
            <a:schemeClr val="tx2"/>
          </a:solidFill>
          <a:latin typeface="Verdana" charset="0"/>
          <a:ea typeface="Verdana" charset="0"/>
          <a:cs typeface="Verdana" charset="0"/>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2800">
          <a:solidFill>
            <a:schemeClr val="tx1"/>
          </a:solidFill>
          <a:latin typeface="Verdana" charset="0"/>
          <a:ea typeface="Verdana" charset="0"/>
          <a:cs typeface="Verdana" charset="0"/>
        </a:defRPr>
      </a:lvl1pPr>
      <a:lvl2pPr marL="742950" indent="-285750" algn="l" rtl="0" eaLnBrk="1" fontAlgn="base" hangingPunct="1">
        <a:spcBef>
          <a:spcPct val="20000"/>
        </a:spcBef>
        <a:spcAft>
          <a:spcPct val="0"/>
        </a:spcAft>
        <a:buChar char="–"/>
        <a:defRPr sz="2400">
          <a:solidFill>
            <a:schemeClr val="tx1"/>
          </a:solidFill>
          <a:latin typeface="Verdana" charset="0"/>
          <a:ea typeface="Verdana" charset="0"/>
          <a:cs typeface="Verdana" charset="0"/>
        </a:defRPr>
      </a:lvl2pPr>
      <a:lvl3pPr marL="1143000" indent="-228600" algn="l" rtl="0" eaLnBrk="1" fontAlgn="base" hangingPunct="1">
        <a:spcBef>
          <a:spcPct val="20000"/>
        </a:spcBef>
        <a:spcAft>
          <a:spcPct val="0"/>
        </a:spcAft>
        <a:buChar char="•"/>
        <a:defRPr sz="2000">
          <a:solidFill>
            <a:schemeClr val="tx1"/>
          </a:solidFill>
          <a:latin typeface="Verdana" charset="0"/>
          <a:ea typeface="Verdana" charset="0"/>
          <a:cs typeface="Verdana" charset="0"/>
        </a:defRPr>
      </a:lvl3pPr>
      <a:lvl4pPr marL="1600200" indent="-228600" algn="l" rtl="0" eaLnBrk="1" fontAlgn="base" hangingPunct="1">
        <a:spcBef>
          <a:spcPct val="20000"/>
        </a:spcBef>
        <a:spcAft>
          <a:spcPct val="0"/>
        </a:spcAft>
        <a:buChar char="–"/>
        <a:defRPr sz="1800">
          <a:solidFill>
            <a:schemeClr val="tx1"/>
          </a:solidFill>
          <a:latin typeface="Verdana" charset="0"/>
          <a:ea typeface="Verdana" charset="0"/>
          <a:cs typeface="Verdana" charset="0"/>
        </a:defRPr>
      </a:lvl4pPr>
      <a:lvl5pPr marL="2057400" indent="-228600" algn="l" rtl="0" eaLnBrk="1" fontAlgn="base" hangingPunct="1">
        <a:spcBef>
          <a:spcPct val="20000"/>
        </a:spcBef>
        <a:spcAft>
          <a:spcPct val="0"/>
        </a:spcAft>
        <a:buChar char="»"/>
        <a:defRPr sz="1800">
          <a:solidFill>
            <a:schemeClr val="tx1"/>
          </a:solidFill>
          <a:latin typeface="Verdana" charset="0"/>
          <a:ea typeface="Verdana" charset="0"/>
          <a:cs typeface="Verdana"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www.clemson.edu/extension/agribusines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823E2-0835-D44D-A234-5D112245D0C3}"/>
              </a:ext>
            </a:extLst>
          </p:cNvPr>
          <p:cNvSpPr>
            <a:spLocks noGrp="1"/>
          </p:cNvSpPr>
          <p:nvPr>
            <p:ph type="title"/>
          </p:nvPr>
        </p:nvSpPr>
        <p:spPr>
          <a:xfrm>
            <a:off x="402771" y="1935117"/>
            <a:ext cx="8305799" cy="1373606"/>
          </a:xfrm>
        </p:spPr>
        <p:txBody>
          <a:bodyPr/>
          <a:lstStyle/>
          <a:p>
            <a:pPr algn="ctr"/>
            <a:r>
              <a:rPr lang="en-US" dirty="0"/>
              <a:t>Taxation Nation: Navigating the Bureaucracy</a:t>
            </a:r>
            <a:br>
              <a:rPr lang="en-US" dirty="0"/>
            </a:br>
            <a:endParaRPr lang="en-US" dirty="0"/>
          </a:p>
        </p:txBody>
      </p:sp>
      <p:pic>
        <p:nvPicPr>
          <p:cNvPr id="4" name="Picture 3">
            <a:extLst>
              <a:ext uri="{FF2B5EF4-FFF2-40B4-BE49-F238E27FC236}">
                <a16:creationId xmlns:a16="http://schemas.microsoft.com/office/drawing/2014/main" id="{35FB2960-7A9E-1E4C-800E-9A0547AAC5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771" y="3611276"/>
            <a:ext cx="2383824" cy="2790411"/>
          </a:xfrm>
          <a:prstGeom prst="rect">
            <a:avLst/>
          </a:prstGeom>
        </p:spPr>
      </p:pic>
      <p:sp>
        <p:nvSpPr>
          <p:cNvPr id="5" name="Subtitle 1">
            <a:extLst>
              <a:ext uri="{FF2B5EF4-FFF2-40B4-BE49-F238E27FC236}">
                <a16:creationId xmlns:a16="http://schemas.microsoft.com/office/drawing/2014/main" id="{90C44417-7334-2740-B7C7-FA66DA5733FC}"/>
              </a:ext>
            </a:extLst>
          </p:cNvPr>
          <p:cNvSpPr txBox="1">
            <a:spLocks/>
          </p:cNvSpPr>
          <p:nvPr/>
        </p:nvSpPr>
        <p:spPr bwMode="auto">
          <a:xfrm>
            <a:off x="2968171" y="4847550"/>
            <a:ext cx="6081486"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None/>
              <a:defRPr sz="2000">
                <a:solidFill>
                  <a:srgbClr val="522D80"/>
                </a:solidFill>
                <a:latin typeface="Verdana" charset="0"/>
                <a:ea typeface="Verdana" charset="0"/>
                <a:cs typeface="Verdana" charset="0"/>
              </a:defRPr>
            </a:lvl1pPr>
            <a:lvl2pPr marL="457200" indent="0" algn="l" rtl="0" eaLnBrk="1" fontAlgn="base" hangingPunct="1">
              <a:spcBef>
                <a:spcPct val="20000"/>
              </a:spcBef>
              <a:spcAft>
                <a:spcPct val="0"/>
              </a:spcAft>
              <a:buNone/>
              <a:defRPr sz="1800">
                <a:solidFill>
                  <a:schemeClr val="tx1"/>
                </a:solidFill>
                <a:latin typeface="Verdana" charset="0"/>
                <a:ea typeface="Verdana" charset="0"/>
                <a:cs typeface="Verdana" charset="0"/>
              </a:defRPr>
            </a:lvl2pPr>
            <a:lvl3pPr marL="914400" indent="0" algn="l" rtl="0" eaLnBrk="1" fontAlgn="base" hangingPunct="1">
              <a:spcBef>
                <a:spcPct val="20000"/>
              </a:spcBef>
              <a:spcAft>
                <a:spcPct val="0"/>
              </a:spcAft>
              <a:buNone/>
              <a:defRPr sz="1600">
                <a:solidFill>
                  <a:schemeClr val="tx1"/>
                </a:solidFill>
                <a:latin typeface="Verdana" charset="0"/>
                <a:ea typeface="Verdana" charset="0"/>
                <a:cs typeface="Verdana" charset="0"/>
              </a:defRPr>
            </a:lvl3pPr>
            <a:lvl4pPr marL="1371600" indent="0" algn="l" rtl="0" eaLnBrk="1" fontAlgn="base" hangingPunct="1">
              <a:spcBef>
                <a:spcPct val="20000"/>
              </a:spcBef>
              <a:spcAft>
                <a:spcPct val="0"/>
              </a:spcAft>
              <a:buNone/>
              <a:defRPr sz="1400">
                <a:solidFill>
                  <a:schemeClr val="tx1"/>
                </a:solidFill>
                <a:latin typeface="Verdana" charset="0"/>
                <a:ea typeface="Verdana" charset="0"/>
                <a:cs typeface="Verdana" charset="0"/>
              </a:defRPr>
            </a:lvl4pPr>
            <a:lvl5pPr marL="1828800" indent="0" algn="l" rtl="0" eaLnBrk="1" fontAlgn="base" hangingPunct="1">
              <a:spcBef>
                <a:spcPct val="20000"/>
              </a:spcBef>
              <a:spcAft>
                <a:spcPct val="0"/>
              </a:spcAft>
              <a:buNone/>
              <a:defRPr sz="1400">
                <a:solidFill>
                  <a:schemeClr val="tx1"/>
                </a:solidFill>
                <a:latin typeface="Verdana" charset="0"/>
                <a:ea typeface="Verdana" charset="0"/>
                <a:cs typeface="Verdana" charset="0"/>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r>
              <a:rPr lang="en-US" kern="0" dirty="0"/>
              <a:t>Adam J. Kantrovich, Ph.D.</a:t>
            </a:r>
          </a:p>
          <a:p>
            <a:r>
              <a:rPr lang="en-US" kern="0" dirty="0"/>
              <a:t>Extension Associate Professor of Agribusiness</a:t>
            </a:r>
          </a:p>
          <a:p>
            <a:r>
              <a:rPr lang="en-US" kern="0" dirty="0"/>
              <a:t>Director of Income Tax School</a:t>
            </a:r>
          </a:p>
          <a:p>
            <a:r>
              <a:rPr lang="en-US" kern="0" dirty="0"/>
              <a:t>Clemson University Extension</a:t>
            </a:r>
          </a:p>
        </p:txBody>
      </p:sp>
    </p:spTree>
    <p:extLst>
      <p:ext uri="{BB962C8B-B14F-4D97-AF65-F5344CB8AC3E}">
        <p14:creationId xmlns:p14="http://schemas.microsoft.com/office/powerpoint/2010/main" val="639975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03AA6-890B-7444-9CEC-050817BBF3F5}"/>
              </a:ext>
            </a:extLst>
          </p:cNvPr>
          <p:cNvSpPr>
            <a:spLocks noGrp="1"/>
          </p:cNvSpPr>
          <p:nvPr>
            <p:ph type="title"/>
          </p:nvPr>
        </p:nvSpPr>
        <p:spPr>
          <a:xfrm>
            <a:off x="233680" y="1097615"/>
            <a:ext cx="8681720" cy="762000"/>
          </a:xfrm>
        </p:spPr>
        <p:txBody>
          <a:bodyPr/>
          <a:lstStyle/>
          <a:p>
            <a:r>
              <a:rPr lang="en-US" dirty="0"/>
              <a:t>Trade-In of Equipment and Machinery </a:t>
            </a:r>
            <a:endParaRPr lang="en-US" sz="2400" dirty="0"/>
          </a:p>
        </p:txBody>
      </p:sp>
      <p:sp>
        <p:nvSpPr>
          <p:cNvPr id="3" name="Content Placeholder 2">
            <a:extLst>
              <a:ext uri="{FF2B5EF4-FFF2-40B4-BE49-F238E27FC236}">
                <a16:creationId xmlns:a16="http://schemas.microsoft.com/office/drawing/2014/main" id="{B7537684-16A3-FE4E-9ECA-C5CCC7125068}"/>
              </a:ext>
            </a:extLst>
          </p:cNvPr>
          <p:cNvSpPr>
            <a:spLocks noGrp="1"/>
          </p:cNvSpPr>
          <p:nvPr>
            <p:ph idx="1"/>
          </p:nvPr>
        </p:nvSpPr>
        <p:spPr>
          <a:xfrm>
            <a:off x="233680" y="2020388"/>
            <a:ext cx="8681720" cy="4114800"/>
          </a:xfrm>
        </p:spPr>
        <p:txBody>
          <a:bodyPr/>
          <a:lstStyle/>
          <a:p>
            <a:pPr marL="342900" indent="-342900">
              <a:buFont typeface="Arial" panose="020B0604020202020204" pitchFamily="34" charset="0"/>
              <a:buChar char="•"/>
            </a:pPr>
            <a:r>
              <a:rPr lang="en-US" dirty="0"/>
              <a:t>PRE-2018 (Trade-ins received Section 1031 deferral)</a:t>
            </a:r>
          </a:p>
          <a:p>
            <a:pPr marL="800100" lvl="1" indent="-342900">
              <a:buFont typeface="Arial" panose="020B0604020202020204" pitchFamily="34" charset="0"/>
              <a:buChar char="•"/>
            </a:pPr>
            <a:r>
              <a:rPr lang="en-US" dirty="0"/>
              <a:t>In the past the trade-in value of an asset was subtracted from the purchase value and the “cash to boot” is what would be depreciated out with no “depreciation Recapture” having to be paid on the asset traded-in. The “cash-to-boot” is the value to be depreciated</a:t>
            </a:r>
          </a:p>
          <a:p>
            <a:pPr marL="342900" indent="-342900">
              <a:buFont typeface="Arial" panose="020B0604020202020204" pitchFamily="34" charset="0"/>
              <a:buChar char="•"/>
            </a:pPr>
            <a:r>
              <a:rPr lang="en-US" dirty="0"/>
              <a:t>2018 and on</a:t>
            </a:r>
          </a:p>
          <a:p>
            <a:pPr marL="800100" lvl="1" indent="-342900">
              <a:buFont typeface="Arial" panose="020B0604020202020204" pitchFamily="34" charset="0"/>
              <a:buChar char="•"/>
            </a:pPr>
            <a:r>
              <a:rPr lang="en-US" dirty="0"/>
              <a:t>Depreciated assets that are traded-in will have a 1245 gain “Depreciation Recapture” paid. It is treated like a sale of an asset</a:t>
            </a:r>
          </a:p>
          <a:p>
            <a:pPr marL="800100" lvl="1" indent="-342900">
              <a:buFont typeface="Arial" panose="020B0604020202020204" pitchFamily="34" charset="0"/>
              <a:buChar char="•"/>
            </a:pPr>
            <a:r>
              <a:rPr lang="en-US" dirty="0"/>
              <a:t>The total value of the purchased asset is what gets depreciated</a:t>
            </a:r>
          </a:p>
          <a:p>
            <a:pPr marL="800100" lvl="1"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57252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13A79-D09C-614A-BEDF-8DB13647D106}"/>
              </a:ext>
            </a:extLst>
          </p:cNvPr>
          <p:cNvSpPr>
            <a:spLocks noGrp="1"/>
          </p:cNvSpPr>
          <p:nvPr>
            <p:ph type="title"/>
          </p:nvPr>
        </p:nvSpPr>
        <p:spPr>
          <a:xfrm>
            <a:off x="233680" y="917336"/>
            <a:ext cx="8681720" cy="762000"/>
          </a:xfrm>
        </p:spPr>
        <p:txBody>
          <a:bodyPr/>
          <a:lstStyle/>
          <a:p>
            <a:r>
              <a:rPr lang="en-US" dirty="0"/>
              <a:t>Trade-In Case Example</a:t>
            </a:r>
          </a:p>
        </p:txBody>
      </p:sp>
      <p:sp>
        <p:nvSpPr>
          <p:cNvPr id="3" name="Content Placeholder 2">
            <a:extLst>
              <a:ext uri="{FF2B5EF4-FFF2-40B4-BE49-F238E27FC236}">
                <a16:creationId xmlns:a16="http://schemas.microsoft.com/office/drawing/2014/main" id="{42A99072-FD9A-0744-9530-CE812E1145B2}"/>
              </a:ext>
            </a:extLst>
          </p:cNvPr>
          <p:cNvSpPr>
            <a:spLocks noGrp="1"/>
          </p:cNvSpPr>
          <p:nvPr>
            <p:ph idx="1"/>
          </p:nvPr>
        </p:nvSpPr>
        <p:spPr>
          <a:xfrm>
            <a:off x="233680" y="1559859"/>
            <a:ext cx="8681720" cy="4114800"/>
          </a:xfrm>
        </p:spPr>
        <p:txBody>
          <a:bodyPr/>
          <a:lstStyle/>
          <a:p>
            <a:pPr marL="342900" indent="-342900">
              <a:buFont typeface="Arial" panose="020B0604020202020204" pitchFamily="34" charset="0"/>
              <a:buChar char="•"/>
            </a:pPr>
            <a:r>
              <a:rPr lang="en-US" dirty="0"/>
              <a:t>Farmer has $100,000 tractor that has been depreciated to $0.</a:t>
            </a:r>
          </a:p>
          <a:p>
            <a:pPr marL="800100" lvl="1" indent="-342900">
              <a:buFont typeface="Arial" panose="020B0604020202020204" pitchFamily="34" charset="0"/>
              <a:buChar char="•"/>
            </a:pPr>
            <a:r>
              <a:rPr lang="en-US" dirty="0"/>
              <a:t>The tractor has a trade-in value of $35,000</a:t>
            </a:r>
          </a:p>
          <a:p>
            <a:pPr marL="342900" indent="-342900">
              <a:buFont typeface="Arial" panose="020B0604020202020204" pitchFamily="34" charset="0"/>
              <a:buChar char="•"/>
            </a:pPr>
            <a:r>
              <a:rPr lang="en-US" dirty="0"/>
              <a:t>Farmer trades-in the used tractor for a new tractor with a sale price of $150,000</a:t>
            </a:r>
          </a:p>
          <a:p>
            <a:pPr marL="342900" indent="-342900">
              <a:buFont typeface="Arial" panose="020B0604020202020204" pitchFamily="34" charset="0"/>
              <a:buChar char="•"/>
            </a:pPr>
            <a:r>
              <a:rPr lang="en-US" dirty="0"/>
              <a:t>Farmer must pay 1245 depreciation recapture (gain) on $35,000</a:t>
            </a:r>
          </a:p>
          <a:p>
            <a:pPr marL="342900" indent="-342900">
              <a:buFont typeface="Arial" panose="020B0604020202020204" pitchFamily="34" charset="0"/>
              <a:buChar char="•"/>
            </a:pPr>
            <a:r>
              <a:rPr lang="en-US" dirty="0"/>
              <a:t>The Farmer will get to Depreciate the selling price of the new tractor of $150,000</a:t>
            </a:r>
          </a:p>
          <a:p>
            <a:pPr marL="342900" indent="-342900">
              <a:buFont typeface="Arial" panose="020B0604020202020204" pitchFamily="34" charset="0"/>
              <a:buChar char="•"/>
            </a:pPr>
            <a:r>
              <a:rPr lang="en-US" dirty="0"/>
              <a:t>Be careful of using Section 179 and Special Depreciation to push your income too low!</a:t>
            </a:r>
          </a:p>
          <a:p>
            <a:pPr marL="800100" lvl="1" indent="-342900">
              <a:buFont typeface="Arial" panose="020B0604020202020204" pitchFamily="34" charset="0"/>
              <a:buChar char="•"/>
            </a:pPr>
            <a:r>
              <a:rPr lang="en-US" dirty="0"/>
              <a:t>You want to be able to maximize benefits of Self-Employed Health Insurance Deduction, Retirement tax benefits, etc.</a:t>
            </a:r>
          </a:p>
        </p:txBody>
      </p:sp>
    </p:spTree>
    <p:extLst>
      <p:ext uri="{BB962C8B-B14F-4D97-AF65-F5344CB8AC3E}">
        <p14:creationId xmlns:p14="http://schemas.microsoft.com/office/powerpoint/2010/main" val="173611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865DE-6B27-7C4E-ADF5-EC6C209EB242}"/>
              </a:ext>
            </a:extLst>
          </p:cNvPr>
          <p:cNvSpPr>
            <a:spLocks noGrp="1"/>
          </p:cNvSpPr>
          <p:nvPr>
            <p:ph type="title"/>
          </p:nvPr>
        </p:nvSpPr>
        <p:spPr/>
        <p:txBody>
          <a:bodyPr/>
          <a:lstStyle/>
          <a:p>
            <a:r>
              <a:rPr lang="en-US" dirty="0"/>
              <a:t>Qualified Business Income Deduction Section 199A</a:t>
            </a:r>
          </a:p>
        </p:txBody>
      </p:sp>
    </p:spTree>
    <p:extLst>
      <p:ext uri="{BB962C8B-B14F-4D97-AF65-F5344CB8AC3E}">
        <p14:creationId xmlns:p14="http://schemas.microsoft.com/office/powerpoint/2010/main" val="1147512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825FB-4971-5742-9771-657F3B002C7D}"/>
              </a:ext>
            </a:extLst>
          </p:cNvPr>
          <p:cNvSpPr>
            <a:spLocks noGrp="1"/>
          </p:cNvSpPr>
          <p:nvPr>
            <p:ph type="title"/>
          </p:nvPr>
        </p:nvSpPr>
        <p:spPr>
          <a:xfrm>
            <a:off x="233680" y="1309636"/>
            <a:ext cx="8681720" cy="762000"/>
          </a:xfrm>
        </p:spPr>
        <p:txBody>
          <a:bodyPr/>
          <a:lstStyle/>
          <a:p>
            <a:r>
              <a:rPr lang="en-US" sz="2400" dirty="0"/>
              <a:t>Qualified Business Income Deduction Section 199A</a:t>
            </a:r>
          </a:p>
        </p:txBody>
      </p:sp>
      <p:sp>
        <p:nvSpPr>
          <p:cNvPr id="3" name="Content Placeholder 2">
            <a:extLst>
              <a:ext uri="{FF2B5EF4-FFF2-40B4-BE49-F238E27FC236}">
                <a16:creationId xmlns:a16="http://schemas.microsoft.com/office/drawing/2014/main" id="{B1318FE5-3B61-6C40-97F6-D511421DC7F9}"/>
              </a:ext>
            </a:extLst>
          </p:cNvPr>
          <p:cNvSpPr>
            <a:spLocks noGrp="1"/>
          </p:cNvSpPr>
          <p:nvPr>
            <p:ph idx="1"/>
          </p:nvPr>
        </p:nvSpPr>
        <p:spPr>
          <a:xfrm>
            <a:off x="233680" y="2071636"/>
            <a:ext cx="8681720" cy="4114800"/>
          </a:xfrm>
        </p:spPr>
        <p:txBody>
          <a:bodyPr/>
          <a:lstStyle/>
          <a:p>
            <a:pPr marL="342900" indent="-342900">
              <a:buFont typeface="Arial" panose="020B0604020202020204" pitchFamily="34" charset="0"/>
              <a:buChar char="•"/>
            </a:pPr>
            <a:r>
              <a:rPr lang="en-US" dirty="0"/>
              <a:t>2017 Tax Cuts and Jobs Act (TCJA) </a:t>
            </a:r>
          </a:p>
          <a:p>
            <a:pPr marL="800100" lvl="1" indent="-342900">
              <a:buFont typeface="Arial" panose="020B0604020202020204" pitchFamily="34" charset="0"/>
              <a:buChar char="•"/>
            </a:pPr>
            <a:r>
              <a:rPr lang="en-US" dirty="0"/>
              <a:t>I.R.C. § 199A (Pub. L. No. 115-97.</a:t>
            </a:r>
          </a:p>
          <a:p>
            <a:pPr marL="1257300" lvl="2" indent="-342900">
              <a:buFont typeface="Arial" panose="020B0604020202020204" pitchFamily="34" charset="0"/>
              <a:buChar char="•"/>
            </a:pPr>
            <a:r>
              <a:rPr lang="en-US" dirty="0"/>
              <a:t>Section 199A(a)</a:t>
            </a:r>
          </a:p>
          <a:p>
            <a:pPr marL="1714500" lvl="3" indent="-342900">
              <a:buFont typeface="Arial" panose="020B0604020202020204" pitchFamily="34" charset="0"/>
              <a:buChar char="•"/>
            </a:pPr>
            <a:r>
              <a:rPr lang="en-US" dirty="0"/>
              <a:t>Creates Qualified Business Income (QBI) Deduction</a:t>
            </a:r>
          </a:p>
          <a:p>
            <a:pPr marL="1714500" lvl="3" indent="-342900">
              <a:buFont typeface="Arial" panose="020B0604020202020204" pitchFamily="34" charset="0"/>
              <a:buChar char="•"/>
            </a:pPr>
            <a:r>
              <a:rPr lang="en-US" dirty="0"/>
              <a:t>For: Individuals, estates, trusts</a:t>
            </a:r>
          </a:p>
          <a:p>
            <a:pPr marL="1714500" lvl="3" indent="-342900">
              <a:buFont typeface="Arial" panose="020B0604020202020204" pitchFamily="34" charset="0"/>
              <a:buChar char="•"/>
            </a:pPr>
            <a:r>
              <a:rPr lang="en-US" dirty="0"/>
              <a:t>May be able to deduct up to 20% of QBI from sole proprietorships and pass through entities, real estate investment trusts (REIT) dividends and publicly traded partnership (PTP) income</a:t>
            </a:r>
          </a:p>
          <a:p>
            <a:pPr marL="1714500" lvl="3" indent="-342900">
              <a:buFont typeface="Arial" panose="020B0604020202020204" pitchFamily="34" charset="0"/>
              <a:buChar char="•"/>
            </a:pPr>
            <a:r>
              <a:rPr lang="en-US" i="1" dirty="0"/>
              <a:t>C-corporations</a:t>
            </a:r>
            <a:r>
              <a:rPr lang="en-US" dirty="0"/>
              <a:t> </a:t>
            </a:r>
            <a:r>
              <a:rPr lang="en-US" b="1" dirty="0"/>
              <a:t>DO NOT </a:t>
            </a:r>
            <a:r>
              <a:rPr lang="en-US" dirty="0"/>
              <a:t>qualify for QBI 20% Deduction</a:t>
            </a:r>
          </a:p>
          <a:p>
            <a:pPr marL="1257300" lvl="2" indent="-342900">
              <a:buFont typeface="Arial" panose="020B0604020202020204" pitchFamily="34" charset="0"/>
              <a:buChar char="•"/>
            </a:pPr>
            <a:r>
              <a:rPr lang="en-US" dirty="0"/>
              <a:t>I.R.C. § 1382(b) &amp; (c) Are for special rules for Cooperatives</a:t>
            </a:r>
          </a:p>
          <a:p>
            <a:pPr marL="1257300" lvl="2" indent="-342900">
              <a:buFont typeface="Arial" panose="020B0604020202020204" pitchFamily="34" charset="0"/>
              <a:buChar char="•"/>
            </a:pPr>
            <a:r>
              <a:rPr lang="en-US" dirty="0"/>
              <a:t>I.R.C. § 199A(b)(7) and 199A(g) special rules for cooperatives and their patrons</a:t>
            </a:r>
          </a:p>
          <a:p>
            <a:pPr marL="342900" indent="-342900">
              <a:buFont typeface="Arial" panose="020B0604020202020204" pitchFamily="34" charset="0"/>
              <a:buChar char="•"/>
            </a:pPr>
            <a:r>
              <a:rPr lang="en-US" dirty="0"/>
              <a:t>There are numerous limitations so you must be CAREFUL!</a:t>
            </a:r>
          </a:p>
        </p:txBody>
      </p:sp>
    </p:spTree>
    <p:extLst>
      <p:ext uri="{BB962C8B-B14F-4D97-AF65-F5344CB8AC3E}">
        <p14:creationId xmlns:p14="http://schemas.microsoft.com/office/powerpoint/2010/main" val="107864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915D3-DC8B-7044-A875-AC63B4C1A90F}"/>
              </a:ext>
            </a:extLst>
          </p:cNvPr>
          <p:cNvSpPr>
            <a:spLocks noGrp="1"/>
          </p:cNvSpPr>
          <p:nvPr>
            <p:ph type="title"/>
          </p:nvPr>
        </p:nvSpPr>
        <p:spPr>
          <a:xfrm>
            <a:off x="76785" y="1275655"/>
            <a:ext cx="8995507" cy="762000"/>
          </a:xfrm>
        </p:spPr>
        <p:txBody>
          <a:bodyPr/>
          <a:lstStyle/>
          <a:p>
            <a:r>
              <a:rPr lang="en-US" sz="2400" dirty="0"/>
              <a:t>Qualified Business Income Deduction Section 199a</a:t>
            </a:r>
          </a:p>
        </p:txBody>
      </p:sp>
      <p:sp>
        <p:nvSpPr>
          <p:cNvPr id="3" name="Content Placeholder 2">
            <a:extLst>
              <a:ext uri="{FF2B5EF4-FFF2-40B4-BE49-F238E27FC236}">
                <a16:creationId xmlns:a16="http://schemas.microsoft.com/office/drawing/2014/main" id="{04E4163B-D964-1644-BCE8-26E727CA2BD4}"/>
              </a:ext>
            </a:extLst>
          </p:cNvPr>
          <p:cNvSpPr>
            <a:spLocks noGrp="1"/>
          </p:cNvSpPr>
          <p:nvPr>
            <p:ph idx="1"/>
          </p:nvPr>
        </p:nvSpPr>
        <p:spPr>
          <a:xfrm>
            <a:off x="76785" y="2277141"/>
            <a:ext cx="8995507" cy="4114800"/>
          </a:xfrm>
        </p:spPr>
        <p:txBody>
          <a:bodyPr/>
          <a:lstStyle/>
          <a:p>
            <a:pPr marL="342900" indent="-342900">
              <a:buFont typeface="Arial" panose="020B0604020202020204" pitchFamily="34" charset="0"/>
              <a:buChar char="•"/>
            </a:pPr>
            <a:r>
              <a:rPr lang="en-US" sz="2000" dirty="0"/>
              <a:t>What is an Specific Service Trade or Business (SSTB)? </a:t>
            </a:r>
          </a:p>
          <a:p>
            <a:pPr marL="800100" lvl="1" indent="-342900">
              <a:buFont typeface="Arial" panose="020B0604020202020204" pitchFamily="34" charset="0"/>
              <a:buChar char="•"/>
            </a:pPr>
            <a:r>
              <a:rPr lang="en-US" sz="1600" dirty="0"/>
              <a:t>If your reputation is based on your skill set i.e. Medical field and Veterinarians, lawyers, accounting, consulting, brokerages, trading, etc. There are always caveats to this.</a:t>
            </a:r>
          </a:p>
          <a:p>
            <a:pPr marL="342900" indent="-342900">
              <a:buFont typeface="Arial" panose="020B0604020202020204" pitchFamily="34" charset="0"/>
              <a:buChar char="•"/>
            </a:pPr>
            <a:r>
              <a:rPr lang="en-US" sz="2000" dirty="0"/>
              <a:t>Generally SSTB are not eligible for the 20% deduction HOWEVER,</a:t>
            </a:r>
          </a:p>
          <a:p>
            <a:pPr marL="800100" lvl="1" indent="-342900">
              <a:buFont typeface="Arial" panose="020B0604020202020204" pitchFamily="34" charset="0"/>
              <a:buChar char="•"/>
            </a:pPr>
            <a:r>
              <a:rPr lang="en-US" sz="1800" dirty="0"/>
              <a:t>No worries if:</a:t>
            </a:r>
          </a:p>
          <a:p>
            <a:pPr marL="1257300" lvl="2" indent="-342900">
              <a:buFont typeface="Arial" panose="020B0604020202020204" pitchFamily="34" charset="0"/>
              <a:buChar char="•"/>
            </a:pPr>
            <a:r>
              <a:rPr lang="en-US" sz="1600" dirty="0"/>
              <a:t>SSTB is less than 10% of overall income for business with an avg. of $25 million or less.</a:t>
            </a:r>
          </a:p>
          <a:p>
            <a:pPr marL="1257300" lvl="2" indent="-342900">
              <a:buFont typeface="Arial" panose="020B0604020202020204" pitchFamily="34" charset="0"/>
              <a:buChar char="•"/>
            </a:pPr>
            <a:r>
              <a:rPr lang="en-US" sz="1600" dirty="0"/>
              <a:t>SSTB is less than 5% of overall income for business with an avg. of $25 million or more.</a:t>
            </a:r>
          </a:p>
          <a:p>
            <a:pPr marL="342900" indent="-342900">
              <a:buFont typeface="Arial" panose="020B0604020202020204" pitchFamily="34" charset="0"/>
              <a:buChar char="•"/>
            </a:pPr>
            <a:r>
              <a:rPr lang="en-US" sz="2200" dirty="0"/>
              <a:t>If you are above the threshold (MFJ $315,000 taxable income + Phase in amount of $100,000 MFJ) this could be a problem. None of that income is eligible for the 20% QBI deduction</a:t>
            </a:r>
          </a:p>
        </p:txBody>
      </p:sp>
    </p:spTree>
    <p:extLst>
      <p:ext uri="{BB962C8B-B14F-4D97-AF65-F5344CB8AC3E}">
        <p14:creationId xmlns:p14="http://schemas.microsoft.com/office/powerpoint/2010/main" val="340433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DC321-EE89-084A-B7D0-49EF0F54CCCF}"/>
              </a:ext>
            </a:extLst>
          </p:cNvPr>
          <p:cNvSpPr>
            <a:spLocks noGrp="1"/>
          </p:cNvSpPr>
          <p:nvPr>
            <p:ph type="title"/>
          </p:nvPr>
        </p:nvSpPr>
        <p:spPr>
          <a:xfrm>
            <a:off x="-1" y="1144626"/>
            <a:ext cx="9144000" cy="762000"/>
          </a:xfrm>
        </p:spPr>
        <p:txBody>
          <a:bodyPr/>
          <a:lstStyle/>
          <a:p>
            <a:r>
              <a:rPr lang="en-US" sz="2400" dirty="0"/>
              <a:t>Qualified Business Income Deduction Sec. 199a Limitations</a:t>
            </a:r>
          </a:p>
        </p:txBody>
      </p:sp>
      <p:sp>
        <p:nvSpPr>
          <p:cNvPr id="3" name="Content Placeholder 2">
            <a:extLst>
              <a:ext uri="{FF2B5EF4-FFF2-40B4-BE49-F238E27FC236}">
                <a16:creationId xmlns:a16="http://schemas.microsoft.com/office/drawing/2014/main" id="{7E7478B1-66F2-BA44-B03E-36BFAB7F1AA1}"/>
              </a:ext>
            </a:extLst>
          </p:cNvPr>
          <p:cNvSpPr>
            <a:spLocks noGrp="1"/>
          </p:cNvSpPr>
          <p:nvPr>
            <p:ph idx="1"/>
          </p:nvPr>
        </p:nvSpPr>
        <p:spPr>
          <a:xfrm>
            <a:off x="74023" y="1855826"/>
            <a:ext cx="8995953" cy="4750526"/>
          </a:xfrm>
        </p:spPr>
        <p:txBody>
          <a:bodyPr/>
          <a:lstStyle/>
          <a:p>
            <a:pPr marL="342900" indent="-342900">
              <a:buFont typeface="Arial" panose="020B0604020202020204" pitchFamily="34" charset="0"/>
              <a:buChar char="•"/>
            </a:pPr>
            <a:r>
              <a:rPr lang="en-US" sz="2000" dirty="0"/>
              <a:t>Threshold Phase-out: $157,500 (S) and $315,000 (MFJ) + Phase In of $50,000 (S), $100,000 (MFJ)</a:t>
            </a:r>
          </a:p>
          <a:p>
            <a:pPr marL="800100" lvl="1" indent="-342900">
              <a:buFont typeface="Arial" panose="020B0604020202020204" pitchFamily="34" charset="0"/>
              <a:buChar char="•"/>
            </a:pPr>
            <a:r>
              <a:rPr lang="en-US" sz="1800" dirty="0"/>
              <a:t>If Below Threshold &amp; Does NOT Sell to a Coop:</a:t>
            </a:r>
          </a:p>
          <a:p>
            <a:pPr marL="1257300" lvl="2" indent="-342900">
              <a:buFont typeface="Arial" panose="020B0604020202020204" pitchFamily="34" charset="0"/>
              <a:buChar char="•"/>
            </a:pPr>
            <a:r>
              <a:rPr lang="en-US" sz="1600" dirty="0"/>
              <a:t>Which ever is less: 20% of QBI or 20% of Ordinary Taxable Income</a:t>
            </a:r>
          </a:p>
          <a:p>
            <a:pPr marL="800100" lvl="1" indent="-342900">
              <a:buFont typeface="Arial" panose="020B0604020202020204" pitchFamily="34" charset="0"/>
              <a:buChar char="•"/>
            </a:pPr>
            <a:r>
              <a:rPr lang="en-US" sz="1800" dirty="0"/>
              <a:t>If Below Threshold &amp; Does Sell to a Coop:</a:t>
            </a:r>
          </a:p>
          <a:p>
            <a:pPr marL="1257300" lvl="2" indent="-342900">
              <a:buFont typeface="Arial" panose="020B0604020202020204" pitchFamily="34" charset="0"/>
              <a:buChar char="•"/>
            </a:pPr>
            <a:r>
              <a:rPr lang="en-US" sz="1600" dirty="0"/>
              <a:t>Deduction = 20% QBI - the lesser of 9% of QBI related to coop income OR 50% of Wages	</a:t>
            </a:r>
          </a:p>
          <a:p>
            <a:pPr marL="800100" lvl="1" indent="-342900">
              <a:buFont typeface="Arial" panose="020B0604020202020204" pitchFamily="34" charset="0"/>
              <a:buChar char="•"/>
            </a:pPr>
            <a:r>
              <a:rPr lang="en-US" sz="1800" dirty="0"/>
              <a:t>If Above Threshold (selling or not selling to a coop):</a:t>
            </a:r>
          </a:p>
          <a:p>
            <a:pPr marL="1257300" lvl="2" indent="-342900">
              <a:buFont typeface="Arial" panose="020B0604020202020204" pitchFamily="34" charset="0"/>
              <a:buChar char="•"/>
            </a:pPr>
            <a:r>
              <a:rPr lang="en-US" sz="1600" dirty="0"/>
              <a:t>You must have wages to get any deduction or you will be limited to 2.5% of qualified property</a:t>
            </a:r>
          </a:p>
          <a:p>
            <a:pPr marL="800100" lvl="1" indent="-342900">
              <a:buFont typeface="Arial" panose="020B0604020202020204" pitchFamily="34" charset="0"/>
              <a:buChar char="•"/>
            </a:pPr>
            <a:r>
              <a:rPr lang="en-US" sz="1800" dirty="0"/>
              <a:t>If above Threshold and Phase-in, limits on SSTB income, etc.</a:t>
            </a:r>
          </a:p>
          <a:p>
            <a:pPr marL="342900" indent="-342900">
              <a:buFont typeface="Arial" panose="020B0604020202020204" pitchFamily="34" charset="0"/>
              <a:buChar char="•"/>
            </a:pPr>
            <a:r>
              <a:rPr lang="en-US" sz="2000" dirty="0"/>
              <a:t>Qualified Property: All tangible property held for less than 11-years. All property held longer than 10-years and still being depreciated.</a:t>
            </a:r>
          </a:p>
          <a:p>
            <a:pPr marL="800100" lvl="1" indent="-342900">
              <a:buFont typeface="Arial" panose="020B0604020202020204" pitchFamily="34" charset="0"/>
              <a:buChar char="•"/>
            </a:pPr>
            <a:r>
              <a:rPr lang="en-US" sz="1600" dirty="0"/>
              <a:t>Uses Cost Basis of the Qualified Property</a:t>
            </a:r>
          </a:p>
          <a:p>
            <a:pPr marL="800100" lvl="1" indent="-342900">
              <a:buFont typeface="Arial" panose="020B0604020202020204" pitchFamily="34" charset="0"/>
              <a:buChar char="•"/>
            </a:pPr>
            <a:r>
              <a:rPr lang="en-US" sz="1800" dirty="0"/>
              <a:t>Land is not Included!</a:t>
            </a:r>
          </a:p>
        </p:txBody>
      </p:sp>
    </p:spTree>
    <p:extLst>
      <p:ext uri="{BB962C8B-B14F-4D97-AF65-F5344CB8AC3E}">
        <p14:creationId xmlns:p14="http://schemas.microsoft.com/office/powerpoint/2010/main" val="329576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20EA1-699C-394E-9FBF-47C511254904}"/>
              </a:ext>
            </a:extLst>
          </p:cNvPr>
          <p:cNvSpPr>
            <a:spLocks noGrp="1"/>
          </p:cNvSpPr>
          <p:nvPr>
            <p:ph type="title"/>
          </p:nvPr>
        </p:nvSpPr>
        <p:spPr>
          <a:xfrm>
            <a:off x="238539" y="1093425"/>
            <a:ext cx="8681720" cy="762000"/>
          </a:xfrm>
        </p:spPr>
        <p:txBody>
          <a:bodyPr/>
          <a:lstStyle/>
          <a:p>
            <a:r>
              <a:rPr lang="en-US" sz="2400" dirty="0"/>
              <a:t>Qualified Business Income Deduction Section 199A(a)</a:t>
            </a:r>
          </a:p>
        </p:txBody>
      </p:sp>
      <p:sp>
        <p:nvSpPr>
          <p:cNvPr id="3" name="Content Placeholder 2">
            <a:extLst>
              <a:ext uri="{FF2B5EF4-FFF2-40B4-BE49-F238E27FC236}">
                <a16:creationId xmlns:a16="http://schemas.microsoft.com/office/drawing/2014/main" id="{292A702E-5C1B-8C41-9B7D-7CF521690BA0}"/>
              </a:ext>
            </a:extLst>
          </p:cNvPr>
          <p:cNvSpPr>
            <a:spLocks noGrp="1"/>
          </p:cNvSpPr>
          <p:nvPr>
            <p:ph idx="1"/>
          </p:nvPr>
        </p:nvSpPr>
        <p:spPr>
          <a:xfrm>
            <a:off x="112503" y="1855425"/>
            <a:ext cx="8933792" cy="4131562"/>
          </a:xfrm>
        </p:spPr>
        <p:txBody>
          <a:bodyPr/>
          <a:lstStyle/>
          <a:p>
            <a:pPr marL="342900" indent="-342900">
              <a:buFont typeface="Arial" panose="020B0604020202020204" pitchFamily="34" charset="0"/>
              <a:buChar char="•"/>
            </a:pPr>
            <a:r>
              <a:rPr lang="en-US" sz="2000" dirty="0"/>
              <a:t>To receive 20% deduction the income must be Qualified Business Income (QBI)</a:t>
            </a:r>
          </a:p>
          <a:p>
            <a:pPr marL="342900" indent="-342900">
              <a:buFont typeface="Arial" panose="020B0604020202020204" pitchFamily="34" charset="0"/>
              <a:buChar char="•"/>
            </a:pPr>
            <a:r>
              <a:rPr lang="en-US" sz="2000" dirty="0"/>
              <a:t>Most 1231 gains (long-term gains/losses) are not considered QBI</a:t>
            </a:r>
          </a:p>
          <a:p>
            <a:pPr marL="800100" lvl="1" indent="-342900">
              <a:buFont typeface="Arial" panose="020B0604020202020204" pitchFamily="34" charset="0"/>
              <a:buChar char="•"/>
            </a:pPr>
            <a:r>
              <a:rPr lang="en-US" sz="1800" dirty="0"/>
              <a:t>Raised breeding livestock (cull dairy cows) receives long-term capital gains and is not considered QBI</a:t>
            </a:r>
          </a:p>
          <a:p>
            <a:pPr marL="800100" lvl="1" indent="-342900">
              <a:buFont typeface="Arial" panose="020B0604020202020204" pitchFamily="34" charset="0"/>
              <a:buChar char="•"/>
            </a:pPr>
            <a:r>
              <a:rPr lang="en-US" sz="1800" dirty="0"/>
              <a:t>1231 short term gains for “Depreciation Recapture” are QBI</a:t>
            </a:r>
          </a:p>
          <a:p>
            <a:pPr marL="342900" indent="-342900">
              <a:buFont typeface="Arial" panose="020B0604020202020204" pitchFamily="34" charset="0"/>
              <a:buChar char="•"/>
            </a:pPr>
            <a:r>
              <a:rPr lang="en-US" sz="2000" dirty="0"/>
              <a:t>Rent between entities that have common ownership (more than 50%) will be considered QBI (self-rental) if aggregated into one business for tax purposes </a:t>
            </a:r>
          </a:p>
          <a:p>
            <a:pPr marL="800100" lvl="1" indent="-342900">
              <a:buFont typeface="Arial" panose="020B0604020202020204" pitchFamily="34" charset="0"/>
              <a:buChar char="•"/>
            </a:pPr>
            <a:r>
              <a:rPr lang="en-US" sz="1800" dirty="0"/>
              <a:t>A landlord renting ground and is not materially participating in the trade or business the rent will not be considered QBI </a:t>
            </a:r>
          </a:p>
          <a:p>
            <a:pPr marL="342900" indent="-342900">
              <a:buFont typeface="Arial" panose="020B0604020202020204" pitchFamily="34" charset="0"/>
              <a:buChar char="•"/>
            </a:pPr>
            <a:r>
              <a:rPr lang="en-US" sz="1800" dirty="0"/>
              <a:t>Carryover losses incurred prior to 2018 will not be considered in calculating income for the 20%</a:t>
            </a:r>
          </a:p>
          <a:p>
            <a:pPr marL="342900" indent="-342900">
              <a:buFont typeface="Arial" panose="020B0604020202020204" pitchFamily="34" charset="0"/>
              <a:buChar char="•"/>
            </a:pPr>
            <a:r>
              <a:rPr lang="en-US" sz="2000" dirty="0"/>
              <a:t>C-Corps not eligible for Section 199a</a:t>
            </a:r>
          </a:p>
        </p:txBody>
      </p:sp>
    </p:spTree>
    <p:extLst>
      <p:ext uri="{BB962C8B-B14F-4D97-AF65-F5344CB8AC3E}">
        <p14:creationId xmlns:p14="http://schemas.microsoft.com/office/powerpoint/2010/main" val="121668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2F75E-675A-1A4E-89C0-1EA1285C5515}"/>
              </a:ext>
            </a:extLst>
          </p:cNvPr>
          <p:cNvSpPr>
            <a:spLocks noGrp="1"/>
          </p:cNvSpPr>
          <p:nvPr>
            <p:ph type="title"/>
          </p:nvPr>
        </p:nvSpPr>
        <p:spPr/>
        <p:txBody>
          <a:bodyPr/>
          <a:lstStyle/>
          <a:p>
            <a:r>
              <a:rPr lang="en-US" dirty="0"/>
              <a:t>Net Operating Loss (NOL’s)</a:t>
            </a:r>
          </a:p>
        </p:txBody>
      </p:sp>
      <p:sp>
        <p:nvSpPr>
          <p:cNvPr id="3" name="Content Placeholder 2">
            <a:extLst>
              <a:ext uri="{FF2B5EF4-FFF2-40B4-BE49-F238E27FC236}">
                <a16:creationId xmlns:a16="http://schemas.microsoft.com/office/drawing/2014/main" id="{172D4B97-94B8-A541-96EE-9FC253BC67C4}"/>
              </a:ext>
            </a:extLst>
          </p:cNvPr>
          <p:cNvSpPr>
            <a:spLocks noGrp="1"/>
          </p:cNvSpPr>
          <p:nvPr>
            <p:ph idx="1"/>
          </p:nvPr>
        </p:nvSpPr>
        <p:spPr/>
        <p:txBody>
          <a:bodyPr/>
          <a:lstStyle/>
          <a:p>
            <a:pPr marL="342900" indent="-342900">
              <a:buFont typeface="Arial" panose="020B0604020202020204" pitchFamily="34" charset="0"/>
              <a:buChar char="•"/>
            </a:pPr>
            <a:r>
              <a:rPr lang="en-US" dirty="0"/>
              <a:t>New limit on business losses (Excess Business Loss)</a:t>
            </a:r>
          </a:p>
          <a:p>
            <a:pPr marL="342900" indent="-342900">
              <a:buFont typeface="Arial" panose="020B0604020202020204" pitchFamily="34" charset="0"/>
              <a:buChar char="•"/>
            </a:pPr>
            <a:r>
              <a:rPr lang="en-US" dirty="0"/>
              <a:t>Required to accumulate all losses on taxes</a:t>
            </a:r>
          </a:p>
          <a:p>
            <a:pPr marL="800100" lvl="1" indent="-342900">
              <a:buFont typeface="Arial" panose="020B0604020202020204" pitchFamily="34" charset="0"/>
              <a:buChar char="•"/>
            </a:pPr>
            <a:r>
              <a:rPr lang="en-US" dirty="0"/>
              <a:t>If greater than $250,000 (S) or $500,000 (MFJ) the excess is not allowed</a:t>
            </a:r>
          </a:p>
          <a:p>
            <a:pPr marL="1257300" lvl="2" indent="-342900">
              <a:buFont typeface="Arial" panose="020B0604020202020204" pitchFamily="34" charset="0"/>
              <a:buChar char="•"/>
            </a:pPr>
            <a:r>
              <a:rPr lang="en-US" dirty="0"/>
              <a:t>Excess is carried forward as part of NOL</a:t>
            </a:r>
          </a:p>
          <a:p>
            <a:pPr marL="342900" indent="-342900">
              <a:buFont typeface="Arial" panose="020B0604020202020204" pitchFamily="34" charset="0"/>
              <a:buChar char="•"/>
            </a:pPr>
            <a:r>
              <a:rPr lang="en-US" dirty="0"/>
              <a:t>Can only carry-back two years but can be carried forward indefinitely</a:t>
            </a:r>
          </a:p>
          <a:p>
            <a:pPr marL="342900" indent="-342900">
              <a:buFont typeface="Arial" panose="020B0604020202020204" pitchFamily="34" charset="0"/>
              <a:buChar char="•"/>
            </a:pPr>
            <a:r>
              <a:rPr lang="en-US" dirty="0"/>
              <a:t>Can only offset 80% of income</a:t>
            </a:r>
          </a:p>
        </p:txBody>
      </p:sp>
    </p:spTree>
    <p:extLst>
      <p:ext uri="{BB962C8B-B14F-4D97-AF65-F5344CB8AC3E}">
        <p14:creationId xmlns:p14="http://schemas.microsoft.com/office/powerpoint/2010/main" val="201406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C8154-8EC0-234F-80EE-C2CDC41FF5F7}"/>
              </a:ext>
            </a:extLst>
          </p:cNvPr>
          <p:cNvSpPr>
            <a:spLocks noGrp="1"/>
          </p:cNvSpPr>
          <p:nvPr>
            <p:ph type="title"/>
          </p:nvPr>
        </p:nvSpPr>
        <p:spPr>
          <a:xfrm>
            <a:off x="228600" y="928914"/>
            <a:ext cx="8681720" cy="762000"/>
          </a:xfrm>
        </p:spPr>
        <p:txBody>
          <a:bodyPr/>
          <a:lstStyle/>
          <a:p>
            <a:r>
              <a:rPr lang="en-US" dirty="0"/>
              <a:t>Estate and Gift Taxes</a:t>
            </a:r>
          </a:p>
        </p:txBody>
      </p:sp>
      <p:sp>
        <p:nvSpPr>
          <p:cNvPr id="3" name="Content Placeholder 2">
            <a:extLst>
              <a:ext uri="{FF2B5EF4-FFF2-40B4-BE49-F238E27FC236}">
                <a16:creationId xmlns:a16="http://schemas.microsoft.com/office/drawing/2014/main" id="{89B70A85-3F66-9C46-A1BC-0F6508E1D0BE}"/>
              </a:ext>
            </a:extLst>
          </p:cNvPr>
          <p:cNvSpPr>
            <a:spLocks noGrp="1"/>
          </p:cNvSpPr>
          <p:nvPr>
            <p:ph idx="1"/>
          </p:nvPr>
        </p:nvSpPr>
        <p:spPr>
          <a:xfrm>
            <a:off x="228600" y="1992529"/>
            <a:ext cx="8681720" cy="4114800"/>
          </a:xfrm>
        </p:spPr>
        <p:txBody>
          <a:bodyPr/>
          <a:lstStyle/>
          <a:p>
            <a:pPr marL="342900" indent="-342900">
              <a:buFont typeface="Arial" charset="0"/>
              <a:buChar char="•"/>
            </a:pPr>
            <a:r>
              <a:rPr lang="en-US" sz="2000" dirty="0"/>
              <a:t>Estate and Gift Exclusion/Exemption (2018 – 2025)</a:t>
            </a:r>
          </a:p>
          <a:p>
            <a:pPr marL="800100" lvl="1" indent="-342900">
              <a:buFont typeface="Arial" charset="0"/>
              <a:buChar char="•"/>
            </a:pPr>
            <a:r>
              <a:rPr lang="en-US" sz="1800" dirty="0"/>
              <a:t>$5,000,000 (Single) base year w/ increase every year as an inflation adjustment</a:t>
            </a:r>
          </a:p>
          <a:p>
            <a:pPr marL="800100" lvl="1" indent="-342900">
              <a:buFont typeface="Arial" charset="0"/>
              <a:buChar char="•"/>
            </a:pPr>
            <a:r>
              <a:rPr lang="en-US" sz="1800" dirty="0"/>
              <a:t>2017		</a:t>
            </a:r>
          </a:p>
          <a:p>
            <a:pPr marL="1257300" lvl="2" indent="-342900">
              <a:buFont typeface="Arial" charset="0"/>
              <a:buChar char="•"/>
            </a:pPr>
            <a:r>
              <a:rPr lang="en-US" sz="1600" dirty="0"/>
              <a:t>$5,490,000 for single, $10,980,000 for a married couple </a:t>
            </a:r>
          </a:p>
          <a:p>
            <a:pPr marL="800100" lvl="1" indent="-342900">
              <a:buFont typeface="Arial" charset="0"/>
              <a:buChar char="•"/>
            </a:pPr>
            <a:r>
              <a:rPr lang="en-US" sz="1800" dirty="0"/>
              <a:t>2018 – 2025 Tax Years</a:t>
            </a:r>
          </a:p>
          <a:p>
            <a:pPr marL="1257300" lvl="2" indent="-342900">
              <a:buFont typeface="Arial" charset="0"/>
              <a:buChar char="•"/>
            </a:pPr>
            <a:r>
              <a:rPr lang="en-US" sz="1600" dirty="0"/>
              <a:t>Base was doubled with continued annual increases based on inflationary equation	</a:t>
            </a:r>
          </a:p>
          <a:p>
            <a:pPr marL="1257300" lvl="2" indent="-342900">
              <a:buFont typeface="Arial" charset="0"/>
              <a:buChar char="•"/>
            </a:pPr>
            <a:r>
              <a:rPr lang="en-US" sz="1600" dirty="0"/>
              <a:t>For 2019 Single: </a:t>
            </a:r>
            <a:r>
              <a:rPr lang="en-US" sz="1600" b="1" dirty="0"/>
              <a:t>$11.4 Million; $22.8 Million MFJ</a:t>
            </a:r>
          </a:p>
          <a:p>
            <a:pPr marL="800100" lvl="1" indent="-342900">
              <a:buFont typeface="Arial" charset="0"/>
              <a:buChar char="•"/>
            </a:pPr>
            <a:r>
              <a:rPr lang="en-US" sz="1800" dirty="0"/>
              <a:t>Portability</a:t>
            </a:r>
          </a:p>
          <a:p>
            <a:pPr marL="1257300" lvl="2" indent="-342900">
              <a:buFont typeface="Arial" charset="0"/>
              <a:buChar char="•"/>
            </a:pPr>
            <a:r>
              <a:rPr lang="en-US" sz="1600" dirty="0"/>
              <a:t>Surviving spouse may use the unused portion of the deceased spouse (only if proper tax forms are filed!)</a:t>
            </a:r>
          </a:p>
          <a:p>
            <a:pPr marL="342900" indent="-342900">
              <a:buFont typeface="Arial" charset="0"/>
              <a:buChar char="•"/>
            </a:pPr>
            <a:r>
              <a:rPr lang="en-US" sz="2000" dirty="0"/>
              <a:t>Annual Exclusion for gift tax purposes is </a:t>
            </a:r>
            <a:r>
              <a:rPr lang="en-US" sz="2000" b="1" dirty="0"/>
              <a:t>$15,000 </a:t>
            </a:r>
            <a:r>
              <a:rPr lang="en-US" sz="2000" dirty="0"/>
              <a:t>(2018 &amp; 2019)</a:t>
            </a:r>
          </a:p>
          <a:p>
            <a:endParaRPr lang="en-US" dirty="0"/>
          </a:p>
        </p:txBody>
      </p:sp>
    </p:spTree>
    <p:extLst>
      <p:ext uri="{BB962C8B-B14F-4D97-AF65-F5344CB8AC3E}">
        <p14:creationId xmlns:p14="http://schemas.microsoft.com/office/powerpoint/2010/main" val="266055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F7648-409C-384B-93FE-99A308061669}"/>
              </a:ext>
            </a:extLst>
          </p:cNvPr>
          <p:cNvSpPr>
            <a:spLocks noGrp="1"/>
          </p:cNvSpPr>
          <p:nvPr>
            <p:ph type="title"/>
          </p:nvPr>
        </p:nvSpPr>
        <p:spPr/>
        <p:txBody>
          <a:bodyPr/>
          <a:lstStyle/>
          <a:p>
            <a:r>
              <a:rPr lang="en-US" dirty="0"/>
              <a:t>Farm Syndicate</a:t>
            </a:r>
          </a:p>
        </p:txBody>
      </p:sp>
    </p:spTree>
    <p:extLst>
      <p:ext uri="{BB962C8B-B14F-4D97-AF65-F5344CB8AC3E}">
        <p14:creationId xmlns:p14="http://schemas.microsoft.com/office/powerpoint/2010/main" val="509492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33157"/>
            <a:ext cx="8681720" cy="762000"/>
          </a:xfrm>
        </p:spPr>
        <p:txBody>
          <a:bodyPr/>
          <a:lstStyle/>
          <a:p>
            <a:r>
              <a:rPr lang="en-US" dirty="0"/>
              <a:t>Talking Points</a:t>
            </a:r>
          </a:p>
        </p:txBody>
      </p:sp>
      <p:sp>
        <p:nvSpPr>
          <p:cNvPr id="3" name="Content Placeholder 2"/>
          <p:cNvSpPr>
            <a:spLocks noGrp="1"/>
          </p:cNvSpPr>
          <p:nvPr>
            <p:ph idx="1"/>
          </p:nvPr>
        </p:nvSpPr>
        <p:spPr>
          <a:xfrm>
            <a:off x="228600" y="1695156"/>
            <a:ext cx="8681720" cy="4635305"/>
          </a:xfrm>
        </p:spPr>
        <p:txBody>
          <a:bodyPr/>
          <a:lstStyle/>
          <a:p>
            <a:pPr marL="342900" indent="-342900">
              <a:buFont typeface="Arial" charset="0"/>
              <a:buChar char="•"/>
            </a:pPr>
            <a:r>
              <a:rPr lang="en-US" dirty="0"/>
              <a:t>Brief Reminders of Tax Considerations: </a:t>
            </a:r>
          </a:p>
          <a:p>
            <a:pPr marL="800100" lvl="1" indent="-342900">
              <a:buFont typeface="Arial" charset="0"/>
              <a:buChar char="•"/>
            </a:pPr>
            <a:r>
              <a:rPr lang="en-US" dirty="0"/>
              <a:t>2017 TCJA</a:t>
            </a:r>
          </a:p>
          <a:p>
            <a:pPr marL="1257300" lvl="2" indent="-342900">
              <a:buFont typeface="Arial" charset="0"/>
              <a:buChar char="•"/>
            </a:pPr>
            <a:r>
              <a:rPr lang="en-US" dirty="0"/>
              <a:t>Depreciation</a:t>
            </a:r>
          </a:p>
          <a:p>
            <a:pPr marL="1257300" lvl="2" indent="-342900">
              <a:buFont typeface="Arial" charset="0"/>
              <a:buChar char="•"/>
            </a:pPr>
            <a:r>
              <a:rPr lang="en-US" dirty="0"/>
              <a:t>QBI</a:t>
            </a:r>
          </a:p>
          <a:p>
            <a:pPr marL="800100" lvl="1" indent="-342900">
              <a:buFont typeface="Arial" charset="0"/>
              <a:buChar char="•"/>
            </a:pPr>
            <a:r>
              <a:rPr lang="en-US" dirty="0"/>
              <a:t>Farm Syndicate</a:t>
            </a:r>
          </a:p>
          <a:p>
            <a:pPr marL="342900" indent="-342900">
              <a:buFont typeface="Arial" charset="0"/>
              <a:buChar char="•"/>
            </a:pPr>
            <a:r>
              <a:rPr lang="en-US" dirty="0"/>
              <a:t>Trade</a:t>
            </a:r>
          </a:p>
          <a:p>
            <a:pPr marL="800100" lvl="1" indent="-342900">
              <a:buFont typeface="Arial" charset="0"/>
              <a:buChar char="•"/>
            </a:pPr>
            <a:r>
              <a:rPr lang="en-US" dirty="0"/>
              <a:t>Past, Present &amp; Future</a:t>
            </a:r>
          </a:p>
          <a:p>
            <a:pPr marL="800100" lvl="1" indent="-342900">
              <a:buFont typeface="Arial" charset="0"/>
              <a:buChar char="•"/>
            </a:pPr>
            <a:r>
              <a:rPr lang="en-US" dirty="0"/>
              <a:t>What is a Tariff? AND Who pays for it?</a:t>
            </a:r>
          </a:p>
          <a:p>
            <a:pPr marL="800100" lvl="1" indent="-342900">
              <a:buFont typeface="Arial" charset="0"/>
              <a:buChar char="•"/>
            </a:pPr>
            <a:r>
              <a:rPr lang="en-US" dirty="0"/>
              <a:t>What markets have we lost? Can we get them back?</a:t>
            </a:r>
          </a:p>
          <a:p>
            <a:pPr marL="342900" indent="-342900">
              <a:buFont typeface="Arial" charset="0"/>
              <a:buChar char="•"/>
            </a:pPr>
            <a:r>
              <a:rPr lang="en-US" dirty="0"/>
              <a:t>Market Facilitation Program (MFP)</a:t>
            </a:r>
          </a:p>
          <a:p>
            <a:pPr marL="342900" indent="-342900">
              <a:buFont typeface="Arial" charset="0"/>
              <a:buChar char="•"/>
            </a:pPr>
            <a:endParaRPr lang="en-US" dirty="0"/>
          </a:p>
          <a:p>
            <a:pPr marL="342900" indent="-342900">
              <a:buFont typeface="Arial" charset="0"/>
              <a:buChar char="•"/>
            </a:pPr>
            <a:endParaRPr lang="en-US" dirty="0"/>
          </a:p>
          <a:p>
            <a:pPr marL="342900" indent="-342900">
              <a:buFont typeface="Arial" charset="0"/>
              <a:buChar char="•"/>
            </a:pPr>
            <a:endParaRPr lang="en-US" dirty="0"/>
          </a:p>
        </p:txBody>
      </p:sp>
    </p:spTree>
    <p:extLst>
      <p:ext uri="{BB962C8B-B14F-4D97-AF65-F5344CB8AC3E}">
        <p14:creationId xmlns:p14="http://schemas.microsoft.com/office/powerpoint/2010/main" val="1568545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82367C-9EB3-C840-84E3-54862E4C2603}"/>
              </a:ext>
            </a:extLst>
          </p:cNvPr>
          <p:cNvSpPr>
            <a:spLocks noGrp="1"/>
          </p:cNvSpPr>
          <p:nvPr>
            <p:ph idx="1"/>
          </p:nvPr>
        </p:nvSpPr>
        <p:spPr>
          <a:xfrm>
            <a:off x="233680" y="1658256"/>
            <a:ext cx="8681720" cy="3512457"/>
          </a:xfrm>
        </p:spPr>
        <p:txBody>
          <a:bodyPr/>
          <a:lstStyle/>
          <a:p>
            <a:pPr marL="342900" indent="-342900">
              <a:buFont typeface="Arial" panose="020B0604020202020204" pitchFamily="34" charset="0"/>
              <a:buChar char="•"/>
            </a:pPr>
            <a:r>
              <a:rPr lang="en-US" sz="1800" dirty="0"/>
              <a:t>The 6666 Ranches (“Four Sixes Ranch”) east of Lubbock and the Dixon Creek Ranch, northeast of Amarillo.</a:t>
            </a:r>
          </a:p>
          <a:p>
            <a:pPr marL="800100" lvl="1" indent="-342900">
              <a:buFont typeface="Arial" panose="020B0604020202020204" pitchFamily="34" charset="0"/>
              <a:buChar char="•"/>
            </a:pPr>
            <a:r>
              <a:rPr lang="en-US" sz="1400" dirty="0"/>
              <a:t>Operated by the Burnett family for generations.</a:t>
            </a:r>
          </a:p>
          <a:p>
            <a:pPr marL="800100" lvl="1" indent="-342900">
              <a:buFont typeface="Arial" panose="020B0604020202020204" pitchFamily="34" charset="0"/>
              <a:buChar char="•"/>
            </a:pPr>
            <a:r>
              <a:rPr lang="en-US" sz="1400" dirty="0"/>
              <a:t>The Four Sixes ranch was founded by Captain S. B. Burnett sometime between the fall of the Alamo and the commencement of the Civil War.</a:t>
            </a:r>
          </a:p>
          <a:p>
            <a:pPr marL="800100" lvl="1" indent="-342900">
              <a:buFont typeface="Arial" panose="020B0604020202020204" pitchFamily="34" charset="0"/>
              <a:buChar char="•"/>
            </a:pPr>
            <a:r>
              <a:rPr lang="en-US" sz="1400" dirty="0"/>
              <a:t>Active working livestock ranch for 150+ years.</a:t>
            </a:r>
          </a:p>
          <a:p>
            <a:pPr marL="800100" lvl="1" indent="-342900">
              <a:buFont typeface="Arial" panose="020B0604020202020204" pitchFamily="34" charset="0"/>
              <a:buChar char="•"/>
            </a:pPr>
            <a:r>
              <a:rPr lang="en-US" sz="1400" dirty="0"/>
              <a:t>Ms. Marion, Operations Manager for the Burnett Ranches.  Sole owner of the Four Sixes Ranch and half owner individually and through the TLAB Trust of Dixon Creek Ranch.</a:t>
            </a:r>
          </a:p>
          <a:p>
            <a:pPr lvl="1"/>
            <a:endParaRPr lang="en-US" sz="1400" dirty="0"/>
          </a:p>
          <a:p>
            <a:pPr marL="342900" indent="-342900">
              <a:buFont typeface="Arial" panose="020B0604020202020204" pitchFamily="34" charset="0"/>
              <a:buChar char="•"/>
            </a:pPr>
            <a:r>
              <a:rPr lang="en-US" sz="1800" dirty="0"/>
              <a:t>June of 2008: Chief Counsel of the IRS issued Chief Counsel Advice memorandum (CCA) number 200840042.</a:t>
            </a:r>
          </a:p>
          <a:p>
            <a:pPr marL="800100" lvl="1" indent="-342900">
              <a:buFont typeface="Arial" panose="020B0604020202020204" pitchFamily="34" charset="0"/>
              <a:buChar char="•"/>
            </a:pPr>
            <a:r>
              <a:rPr lang="en-US" sz="1400" dirty="0"/>
              <a:t>Ranch operated as limited partnership owned by three partners including an S Corp that owned more than 35% of the limited partnership.</a:t>
            </a:r>
          </a:p>
          <a:p>
            <a:pPr marL="800100" lvl="1" indent="-342900">
              <a:buFont typeface="Arial" panose="020B0604020202020204" pitchFamily="34" charset="0"/>
              <a:buChar char="•"/>
            </a:pPr>
            <a:r>
              <a:rPr lang="en-US" sz="1400" dirty="0"/>
              <a:t>S Corp was wholly owned by individual who participated in management of the ranch.</a:t>
            </a:r>
          </a:p>
          <a:p>
            <a:pPr marL="800100" lvl="1" indent="-342900">
              <a:buFont typeface="Arial" panose="020B0604020202020204" pitchFamily="34" charset="0"/>
              <a:buChar char="•"/>
            </a:pPr>
            <a:r>
              <a:rPr lang="en-US" sz="1400" dirty="0"/>
              <a:t>Chief Counsel ruled that this constituted a farming syndicate tax shelter since the S Corp was not an individual and that under plain reading of the IRC, only individual ownership is shielded due to active participation in farming.</a:t>
            </a:r>
          </a:p>
          <a:p>
            <a:pPr marL="342900" indent="-342900">
              <a:buFont typeface="Arial" panose="020B0604020202020204" pitchFamily="34" charset="0"/>
              <a:buChar char="•"/>
            </a:pPr>
            <a:endParaRPr lang="en-US" sz="2000" dirty="0"/>
          </a:p>
          <a:p>
            <a:endParaRPr lang="en-US" dirty="0"/>
          </a:p>
        </p:txBody>
      </p:sp>
      <p:sp>
        <p:nvSpPr>
          <p:cNvPr id="4" name="Title 1">
            <a:extLst>
              <a:ext uri="{FF2B5EF4-FFF2-40B4-BE49-F238E27FC236}">
                <a16:creationId xmlns:a16="http://schemas.microsoft.com/office/drawing/2014/main" id="{F76AE29B-1CEF-164D-8047-7FF5E70D8715}"/>
              </a:ext>
            </a:extLst>
          </p:cNvPr>
          <p:cNvSpPr txBox="1">
            <a:spLocks/>
          </p:cNvSpPr>
          <p:nvPr/>
        </p:nvSpPr>
        <p:spPr bwMode="auto">
          <a:xfrm>
            <a:off x="233680" y="896256"/>
            <a:ext cx="868172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tx2"/>
                </a:solidFill>
                <a:latin typeface="Verdana" charset="0"/>
                <a:ea typeface="Verdana" charset="0"/>
                <a:cs typeface="Verdana" charset="0"/>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kern="0" dirty="0"/>
              <a:t>Burnett Ranches Case</a:t>
            </a:r>
          </a:p>
        </p:txBody>
      </p:sp>
      <p:sp>
        <p:nvSpPr>
          <p:cNvPr id="5" name="TextBox 4">
            <a:extLst>
              <a:ext uri="{FF2B5EF4-FFF2-40B4-BE49-F238E27FC236}">
                <a16:creationId xmlns:a16="http://schemas.microsoft.com/office/drawing/2014/main" id="{F3D237BF-DF50-B14B-82B2-24018830EE02}"/>
              </a:ext>
            </a:extLst>
          </p:cNvPr>
          <p:cNvSpPr txBox="1"/>
          <p:nvPr/>
        </p:nvSpPr>
        <p:spPr>
          <a:xfrm>
            <a:off x="0" y="6553200"/>
            <a:ext cx="8755743" cy="276999"/>
          </a:xfrm>
          <a:prstGeom prst="rect">
            <a:avLst/>
          </a:prstGeom>
          <a:noFill/>
        </p:spPr>
        <p:txBody>
          <a:bodyPr wrap="square" rtlCol="0">
            <a:spAutoFit/>
          </a:bodyPr>
          <a:lstStyle/>
          <a:p>
            <a:r>
              <a:rPr lang="en-US" sz="1200" dirty="0"/>
              <a:t>Modified from “What you need to know about the Farming Syndicate Rule” sponsored by Iowa State University and K Coe, ISOM</a:t>
            </a:r>
          </a:p>
        </p:txBody>
      </p:sp>
    </p:spTree>
    <p:extLst>
      <p:ext uri="{BB962C8B-B14F-4D97-AF65-F5344CB8AC3E}">
        <p14:creationId xmlns:p14="http://schemas.microsoft.com/office/powerpoint/2010/main" val="185723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ADD87-D186-9B45-BDA4-C88DD46B8E06}"/>
              </a:ext>
            </a:extLst>
          </p:cNvPr>
          <p:cNvSpPr>
            <a:spLocks noGrp="1"/>
          </p:cNvSpPr>
          <p:nvPr>
            <p:ph type="title"/>
          </p:nvPr>
        </p:nvSpPr>
        <p:spPr>
          <a:xfrm>
            <a:off x="233680" y="1008743"/>
            <a:ext cx="8681720" cy="762000"/>
          </a:xfrm>
        </p:spPr>
        <p:txBody>
          <a:bodyPr/>
          <a:lstStyle/>
          <a:p>
            <a:r>
              <a:rPr lang="en-US" dirty="0"/>
              <a:t>Burnett Ranches Case</a:t>
            </a:r>
          </a:p>
        </p:txBody>
      </p:sp>
      <p:sp>
        <p:nvSpPr>
          <p:cNvPr id="3" name="Content Placeholder 2">
            <a:extLst>
              <a:ext uri="{FF2B5EF4-FFF2-40B4-BE49-F238E27FC236}">
                <a16:creationId xmlns:a16="http://schemas.microsoft.com/office/drawing/2014/main" id="{F23E3FAA-F0CD-8F41-BF37-D55FC7B2CA21}"/>
              </a:ext>
            </a:extLst>
          </p:cNvPr>
          <p:cNvSpPr>
            <a:spLocks noGrp="1"/>
          </p:cNvSpPr>
          <p:nvPr>
            <p:ph idx="1"/>
          </p:nvPr>
        </p:nvSpPr>
        <p:spPr>
          <a:xfrm>
            <a:off x="233680" y="1640114"/>
            <a:ext cx="8681720" cy="4114800"/>
          </a:xfrm>
        </p:spPr>
        <p:txBody>
          <a:bodyPr/>
          <a:lstStyle/>
          <a:p>
            <a:pPr marL="342900" indent="-342900">
              <a:buFont typeface="Arial" panose="020B0604020202020204" pitchFamily="34" charset="0"/>
              <a:buChar char="•"/>
            </a:pPr>
            <a:r>
              <a:rPr lang="en-US" sz="1800" dirty="0"/>
              <a:t>February 13, 2013, U.S. District Court in Texas ruled against the IRS on substantially the same facts finding that intermediate S corporations can still avail themselves of the “active farming” exception.</a:t>
            </a:r>
          </a:p>
          <a:p>
            <a:pPr marL="342900" indent="-342900">
              <a:buFont typeface="Arial" panose="020B0604020202020204" pitchFamily="34" charset="0"/>
              <a:buChar char="•"/>
            </a:pPr>
            <a:r>
              <a:rPr lang="en-US" sz="1800" dirty="0"/>
              <a:t>2014, the 5thCircuit Court of Appeals in Burnett Ranches, Ltd. V. United States ruled in favor of the defendant and against the IRS.</a:t>
            </a:r>
          </a:p>
          <a:p>
            <a:pPr marL="342900" indent="-342900">
              <a:buFont typeface="Arial" panose="020B0604020202020204" pitchFamily="34" charset="0"/>
              <a:buChar char="•"/>
            </a:pPr>
            <a:r>
              <a:rPr lang="en-US" sz="1800" dirty="0"/>
              <a:t>Burnett Ranches, Ltd. v. U.S. (5thCir. 2014)</a:t>
            </a:r>
          </a:p>
          <a:p>
            <a:pPr marL="800100" lvl="1" indent="-342900">
              <a:buFont typeface="Arial" panose="020B0604020202020204" pitchFamily="34" charset="0"/>
              <a:buChar char="•"/>
            </a:pPr>
            <a:r>
              <a:rPr lang="en-US" sz="1400" dirty="0"/>
              <a:t>“Uninterrupted history with the farming operations and the lands on which they are conducted could be the poster child for Congress’s inclusion of the Active Participation Exception in §464 to exempt such entities and their substantial hands-in-the-dirt owners and operators from that section’s reach.”</a:t>
            </a:r>
          </a:p>
          <a:p>
            <a:pPr marL="800100" lvl="1" indent="-342900">
              <a:buFont typeface="Arial" panose="020B0604020202020204" pitchFamily="34" charset="0"/>
              <a:buChar char="•"/>
            </a:pPr>
            <a:r>
              <a:rPr lang="en-US" sz="1400" i="1" dirty="0"/>
              <a:t>“Congress thus expressly provided that any interest in an agricultural venture that is “attributable to” an individual’s “active participation” in the “management” of the farming activity for more than five years is not to be treated as the interest of a proscribed limited partner or limited entrepreneur. Importantly, Congress did not restrict sub-subsection (A)’s particular exception to interests of which such an actively participating manager holds legal title in his or her name.”</a:t>
            </a:r>
            <a:endParaRPr lang="en-US" sz="1400" dirty="0"/>
          </a:p>
          <a:p>
            <a:r>
              <a:rPr lang="en-US" sz="1800" dirty="0"/>
              <a:t>	</a:t>
            </a:r>
            <a:endParaRPr lang="en-US" sz="2000" dirty="0"/>
          </a:p>
          <a:p>
            <a:pPr marL="342900" indent="-342900">
              <a:buFont typeface="Arial" panose="020B0604020202020204" pitchFamily="34" charset="0"/>
              <a:buChar char="•"/>
            </a:pPr>
            <a:endParaRPr lang="en-US" sz="2000" dirty="0"/>
          </a:p>
          <a:p>
            <a:endParaRPr lang="en-US" dirty="0"/>
          </a:p>
        </p:txBody>
      </p:sp>
      <p:sp>
        <p:nvSpPr>
          <p:cNvPr id="4" name="TextBox 3">
            <a:extLst>
              <a:ext uri="{FF2B5EF4-FFF2-40B4-BE49-F238E27FC236}">
                <a16:creationId xmlns:a16="http://schemas.microsoft.com/office/drawing/2014/main" id="{8D983288-3DE4-B44E-B66A-E7CBAAF6C8AD}"/>
              </a:ext>
            </a:extLst>
          </p:cNvPr>
          <p:cNvSpPr txBox="1"/>
          <p:nvPr/>
        </p:nvSpPr>
        <p:spPr>
          <a:xfrm>
            <a:off x="0" y="6553200"/>
            <a:ext cx="8755743" cy="276999"/>
          </a:xfrm>
          <a:prstGeom prst="rect">
            <a:avLst/>
          </a:prstGeom>
          <a:noFill/>
        </p:spPr>
        <p:txBody>
          <a:bodyPr wrap="square" rtlCol="0">
            <a:spAutoFit/>
          </a:bodyPr>
          <a:lstStyle/>
          <a:p>
            <a:r>
              <a:rPr lang="en-US" sz="1200" dirty="0"/>
              <a:t>Modified from “What you need to know about the Farming Syndicate Rule” sponsored by Iowa State University and K Coe, ISOM</a:t>
            </a:r>
          </a:p>
        </p:txBody>
      </p:sp>
    </p:spTree>
    <p:extLst>
      <p:ext uri="{BB962C8B-B14F-4D97-AF65-F5344CB8AC3E}">
        <p14:creationId xmlns:p14="http://schemas.microsoft.com/office/powerpoint/2010/main" val="39573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47FED1-675D-CA4C-B30B-91A994F7CADB}"/>
              </a:ext>
            </a:extLst>
          </p:cNvPr>
          <p:cNvSpPr>
            <a:spLocks noGrp="1"/>
          </p:cNvSpPr>
          <p:nvPr>
            <p:ph idx="1"/>
          </p:nvPr>
        </p:nvSpPr>
        <p:spPr>
          <a:xfrm>
            <a:off x="233680" y="1669142"/>
            <a:ext cx="8681720" cy="4114800"/>
          </a:xfrm>
        </p:spPr>
        <p:txBody>
          <a:bodyPr/>
          <a:lstStyle/>
          <a:p>
            <a:pPr marL="342900" indent="-342900">
              <a:buFont typeface="Arial" panose="020B0604020202020204" pitchFamily="34" charset="0"/>
              <a:buChar char="•"/>
            </a:pPr>
            <a:r>
              <a:rPr lang="en-US" sz="2000" dirty="0"/>
              <a:t>January of 2017, the IRS issued an Action on Decision (AOD) letter disagreeing with the interpretation of the 5thCircuit and declaring that, outside of the 5thCircuit, the IRS would disregard the court’s ruling.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In the AOD, the IRS stated that outside of the 5thCircuit “the Service will continue to assert that the §464(c)(2)(A) exception must be read in reference to the statute as a whole, and that the exception applies only to an interest held by the individual meeting the active participation requirement.  Thus, the exception does not apply to a limited partnership interest held by a separate legal entity such as an S corporation.”  </a:t>
            </a:r>
          </a:p>
          <a:p>
            <a:pPr marL="342900" indent="-342900">
              <a:buFont typeface="Arial" panose="020B0604020202020204" pitchFamily="34" charset="0"/>
              <a:buChar char="•"/>
            </a:pPr>
            <a:endParaRPr lang="en-US" sz="2000" b="1" dirty="0"/>
          </a:p>
          <a:p>
            <a:pPr marL="800100" lvl="1" indent="-342900">
              <a:buFont typeface="Arial" panose="020B0604020202020204" pitchFamily="34" charset="0"/>
              <a:buChar char="•"/>
            </a:pPr>
            <a:r>
              <a:rPr lang="en-US" sz="1600" b="1" dirty="0"/>
              <a:t>“We . . . will continue to litigate our position in cases in other circuits.”</a:t>
            </a:r>
            <a:endParaRPr lang="en-US" sz="1600" dirty="0"/>
          </a:p>
          <a:p>
            <a:endParaRPr lang="en-US" dirty="0"/>
          </a:p>
        </p:txBody>
      </p:sp>
      <p:sp>
        <p:nvSpPr>
          <p:cNvPr id="4" name="Title 1">
            <a:extLst>
              <a:ext uri="{FF2B5EF4-FFF2-40B4-BE49-F238E27FC236}">
                <a16:creationId xmlns:a16="http://schemas.microsoft.com/office/drawing/2014/main" id="{BAB1E13B-ECDD-E14C-95D6-4B84E4BCB7D8}"/>
              </a:ext>
            </a:extLst>
          </p:cNvPr>
          <p:cNvSpPr txBox="1">
            <a:spLocks/>
          </p:cNvSpPr>
          <p:nvPr/>
        </p:nvSpPr>
        <p:spPr bwMode="auto">
          <a:xfrm>
            <a:off x="233680" y="1008743"/>
            <a:ext cx="868172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tx2"/>
                </a:solidFill>
                <a:latin typeface="Verdana" charset="0"/>
                <a:ea typeface="Verdana" charset="0"/>
                <a:cs typeface="Verdana" charset="0"/>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kern="0" dirty="0"/>
              <a:t>Burnett Ranches Case</a:t>
            </a:r>
          </a:p>
        </p:txBody>
      </p:sp>
      <p:sp>
        <p:nvSpPr>
          <p:cNvPr id="5" name="TextBox 4">
            <a:extLst>
              <a:ext uri="{FF2B5EF4-FFF2-40B4-BE49-F238E27FC236}">
                <a16:creationId xmlns:a16="http://schemas.microsoft.com/office/drawing/2014/main" id="{0287B61F-8B2F-3F48-87FF-B6881F2E289C}"/>
              </a:ext>
            </a:extLst>
          </p:cNvPr>
          <p:cNvSpPr txBox="1"/>
          <p:nvPr/>
        </p:nvSpPr>
        <p:spPr>
          <a:xfrm>
            <a:off x="0" y="6553200"/>
            <a:ext cx="8755743" cy="276999"/>
          </a:xfrm>
          <a:prstGeom prst="rect">
            <a:avLst/>
          </a:prstGeom>
          <a:noFill/>
        </p:spPr>
        <p:txBody>
          <a:bodyPr wrap="square" rtlCol="0">
            <a:spAutoFit/>
          </a:bodyPr>
          <a:lstStyle/>
          <a:p>
            <a:r>
              <a:rPr lang="en-US" sz="1200" dirty="0"/>
              <a:t>Modified from “What you need to know about the Farming Syndicate Rule” sponsored by Iowa State University and K Coe, ISOM</a:t>
            </a:r>
          </a:p>
        </p:txBody>
      </p:sp>
    </p:spTree>
    <p:extLst>
      <p:ext uri="{BB962C8B-B14F-4D97-AF65-F5344CB8AC3E}">
        <p14:creationId xmlns:p14="http://schemas.microsoft.com/office/powerpoint/2010/main" val="92522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680" y="1386114"/>
            <a:ext cx="8681720" cy="762000"/>
          </a:xfrm>
        </p:spPr>
        <p:txBody>
          <a:bodyPr/>
          <a:lstStyle/>
          <a:p>
            <a:r>
              <a:rPr lang="en-US" dirty="0"/>
              <a:t>Farm Syndicate - Rule</a:t>
            </a:r>
          </a:p>
        </p:txBody>
      </p:sp>
      <p:sp>
        <p:nvSpPr>
          <p:cNvPr id="3" name="Content Placeholder 2"/>
          <p:cNvSpPr>
            <a:spLocks noGrp="1"/>
          </p:cNvSpPr>
          <p:nvPr>
            <p:ph idx="1"/>
          </p:nvPr>
        </p:nvSpPr>
        <p:spPr>
          <a:xfrm>
            <a:off x="233680" y="2368174"/>
            <a:ext cx="8681720" cy="965200"/>
          </a:xfrm>
        </p:spPr>
        <p:txBody>
          <a:bodyPr/>
          <a:lstStyle/>
          <a:p>
            <a:pPr marL="285750" indent="-285750">
              <a:buFont typeface="Arial" panose="020B0604020202020204" pitchFamily="34" charset="0"/>
              <a:buChar char="•"/>
            </a:pPr>
            <a:r>
              <a:rPr lang="en-US" sz="2800" b="1" dirty="0"/>
              <a:t>WHY IS THIS IMPORTANT?</a:t>
            </a:r>
          </a:p>
          <a:p>
            <a:pPr marL="742950" lvl="1" indent="-285750">
              <a:buFont typeface="Arial" panose="020B0604020202020204" pitchFamily="34" charset="0"/>
              <a:buChar char="•"/>
            </a:pPr>
            <a:r>
              <a:rPr lang="en-US" b="1" dirty="0"/>
              <a:t>IRC 448(a) General Rule: </a:t>
            </a:r>
            <a:r>
              <a:rPr lang="en-US" dirty="0"/>
              <a:t>C Corps, partnerships with C Corp as a partner and tax shelters </a:t>
            </a:r>
            <a:r>
              <a:rPr lang="en-US" dirty="0">
                <a:solidFill>
                  <a:srgbClr val="C00000"/>
                </a:solidFill>
              </a:rPr>
              <a:t>can’t use the cash method of accounting</a:t>
            </a:r>
            <a:r>
              <a:rPr lang="en-US" dirty="0"/>
              <a:t>.</a:t>
            </a:r>
          </a:p>
          <a:p>
            <a:pPr marL="742950" lvl="1" indent="-285750">
              <a:buFont typeface="Arial" panose="020B0604020202020204" pitchFamily="34" charset="0"/>
              <a:buChar char="•"/>
            </a:pPr>
            <a:r>
              <a:rPr lang="en-US" sz="2800" dirty="0"/>
              <a:t>Although farms would normally receive special treatment especially if it has less than $25 million in gross revenue to be able to use the cash method unless it is considered a farming syndicate</a:t>
            </a:r>
          </a:p>
          <a:p>
            <a:pPr marL="342900" indent="-342900">
              <a:buFont typeface="Arial" charset="0"/>
              <a:buChar char="•"/>
            </a:pPr>
            <a:endParaRPr lang="en-US" dirty="0"/>
          </a:p>
        </p:txBody>
      </p:sp>
    </p:spTree>
    <p:extLst>
      <p:ext uri="{BB962C8B-B14F-4D97-AF65-F5344CB8AC3E}">
        <p14:creationId xmlns:p14="http://schemas.microsoft.com/office/powerpoint/2010/main" val="86680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17BF5-9CDD-ED40-8EE5-8F03CD1C46BF}"/>
              </a:ext>
            </a:extLst>
          </p:cNvPr>
          <p:cNvSpPr>
            <a:spLocks noGrp="1"/>
          </p:cNvSpPr>
          <p:nvPr>
            <p:ph type="title"/>
          </p:nvPr>
        </p:nvSpPr>
        <p:spPr/>
        <p:txBody>
          <a:bodyPr/>
          <a:lstStyle/>
          <a:p>
            <a:r>
              <a:rPr lang="en-US" dirty="0"/>
              <a:t>Trade and Tariffs</a:t>
            </a:r>
          </a:p>
        </p:txBody>
      </p:sp>
      <p:sp>
        <p:nvSpPr>
          <p:cNvPr id="3" name="Text Placeholder 2">
            <a:extLst>
              <a:ext uri="{FF2B5EF4-FFF2-40B4-BE49-F238E27FC236}">
                <a16:creationId xmlns:a16="http://schemas.microsoft.com/office/drawing/2014/main" id="{02231E72-4D3F-054D-A0AD-D6ECBBFA2507}"/>
              </a:ext>
            </a:extLst>
          </p:cNvPr>
          <p:cNvSpPr>
            <a:spLocks noGrp="1"/>
          </p:cNvSpPr>
          <p:nvPr>
            <p:ph type="body" idx="1"/>
          </p:nvPr>
        </p:nvSpPr>
        <p:spPr/>
        <p:txBody>
          <a:bodyPr/>
          <a:lstStyle/>
          <a:p>
            <a:r>
              <a:rPr lang="en-US" dirty="0"/>
              <a:t>Quid Pro Quo? (Latin Translation: Something for Something)</a:t>
            </a:r>
          </a:p>
        </p:txBody>
      </p:sp>
    </p:spTree>
    <p:extLst>
      <p:ext uri="{BB962C8B-B14F-4D97-AF65-F5344CB8AC3E}">
        <p14:creationId xmlns:p14="http://schemas.microsoft.com/office/powerpoint/2010/main" val="2861077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417" y="798444"/>
            <a:ext cx="8681720" cy="762000"/>
          </a:xfrm>
        </p:spPr>
        <p:txBody>
          <a:bodyPr/>
          <a:lstStyle/>
          <a:p>
            <a:r>
              <a:rPr lang="en-US" dirty="0"/>
              <a:t>Tempting Fate?</a:t>
            </a:r>
          </a:p>
        </p:txBody>
      </p:sp>
      <p:pic>
        <p:nvPicPr>
          <p:cNvPr id="5" name="Content Placeholder 4">
            <a:extLst>
              <a:ext uri="{FF2B5EF4-FFF2-40B4-BE49-F238E27FC236}">
                <a16:creationId xmlns:a16="http://schemas.microsoft.com/office/drawing/2014/main" id="{97CE83BA-A05D-9742-BA11-D0CC7CBDC8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35896" y="1560443"/>
            <a:ext cx="5159456" cy="5213427"/>
          </a:xfrm>
        </p:spPr>
      </p:pic>
      <p:sp>
        <p:nvSpPr>
          <p:cNvPr id="7" name="Rectangle 6">
            <a:extLst>
              <a:ext uri="{FF2B5EF4-FFF2-40B4-BE49-F238E27FC236}">
                <a16:creationId xmlns:a16="http://schemas.microsoft.com/office/drawing/2014/main" id="{DCBCB144-E976-594D-A904-76A9C1444DAF}"/>
              </a:ext>
            </a:extLst>
          </p:cNvPr>
          <p:cNvSpPr/>
          <p:nvPr/>
        </p:nvSpPr>
        <p:spPr>
          <a:xfrm>
            <a:off x="176932" y="2014124"/>
            <a:ext cx="3582032" cy="923330"/>
          </a:xfrm>
          <a:prstGeom prst="rect">
            <a:avLst/>
          </a:prstGeom>
        </p:spPr>
        <p:txBody>
          <a:bodyPr wrap="square">
            <a:spAutoFit/>
          </a:bodyPr>
          <a:lstStyle/>
          <a:p>
            <a:r>
              <a:rPr lang="en-US" dirty="0"/>
              <a:t>Trade Wars are a little like securing fuel cans with a lit cigarette going 70 mph down the Interstate.</a:t>
            </a:r>
          </a:p>
        </p:txBody>
      </p:sp>
      <p:sp>
        <p:nvSpPr>
          <p:cNvPr id="8" name="TextBox 7">
            <a:extLst>
              <a:ext uri="{FF2B5EF4-FFF2-40B4-BE49-F238E27FC236}">
                <a16:creationId xmlns:a16="http://schemas.microsoft.com/office/drawing/2014/main" id="{2EAA05F8-0309-BF4F-93C8-8F29D582BDF0}"/>
              </a:ext>
            </a:extLst>
          </p:cNvPr>
          <p:cNvSpPr txBox="1"/>
          <p:nvPr/>
        </p:nvSpPr>
        <p:spPr>
          <a:xfrm>
            <a:off x="0" y="3672950"/>
            <a:ext cx="3836504" cy="830997"/>
          </a:xfrm>
          <a:prstGeom prst="rect">
            <a:avLst/>
          </a:prstGeom>
          <a:noFill/>
        </p:spPr>
        <p:txBody>
          <a:bodyPr wrap="square" rtlCol="0">
            <a:spAutoFit/>
          </a:bodyPr>
          <a:lstStyle/>
          <a:p>
            <a:r>
              <a:rPr lang="en-US" sz="2400" dirty="0">
                <a:solidFill>
                  <a:srgbClr val="FF0000"/>
                </a:solidFill>
              </a:rPr>
              <a:t>At some point someone is going to pay for it! But who?</a:t>
            </a:r>
          </a:p>
        </p:txBody>
      </p:sp>
    </p:spTree>
    <p:extLst>
      <p:ext uri="{BB962C8B-B14F-4D97-AF65-F5344CB8AC3E}">
        <p14:creationId xmlns:p14="http://schemas.microsoft.com/office/powerpoint/2010/main" val="11418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F0C641-E451-FD4E-922E-BB92DEA60C44}"/>
              </a:ext>
            </a:extLst>
          </p:cNvPr>
          <p:cNvSpPr>
            <a:spLocks noGrp="1"/>
          </p:cNvSpPr>
          <p:nvPr>
            <p:ph idx="1"/>
          </p:nvPr>
        </p:nvSpPr>
        <p:spPr>
          <a:xfrm>
            <a:off x="233680" y="1143000"/>
            <a:ext cx="8681720" cy="4114800"/>
          </a:xfrm>
        </p:spPr>
        <p:txBody>
          <a:bodyPr/>
          <a:lstStyle/>
          <a:p>
            <a:pPr marL="342900" indent="-342900">
              <a:buFont typeface="Arial" panose="020B0604020202020204" pitchFamily="34" charset="0"/>
              <a:buChar char="•"/>
            </a:pPr>
            <a:r>
              <a:rPr lang="en-US" dirty="0"/>
              <a:t>ARE WE IN A TRADE WAR?</a:t>
            </a:r>
          </a:p>
          <a:p>
            <a:pPr marL="342900" indent="-342900">
              <a:buFont typeface="Arial" panose="020B0604020202020204" pitchFamily="34" charset="0"/>
              <a:buChar char="•"/>
            </a:pPr>
            <a:r>
              <a:rPr lang="en-US" dirty="0"/>
              <a:t>Have we instituted tariffs against another country?</a:t>
            </a:r>
          </a:p>
          <a:p>
            <a:pPr marL="342900" indent="-342900">
              <a:buFont typeface="Arial" panose="020B0604020202020204" pitchFamily="34" charset="0"/>
              <a:buChar char="•"/>
            </a:pPr>
            <a:r>
              <a:rPr lang="en-US" dirty="0"/>
              <a:t>Has that country then in retaliation instituted or increased tariffs against us?</a:t>
            </a:r>
          </a:p>
          <a:p>
            <a:pPr marL="342900" indent="-342900">
              <a:buFont typeface="Arial" panose="020B0604020202020204" pitchFamily="34" charset="0"/>
              <a:buChar char="•"/>
            </a:pPr>
            <a:r>
              <a:rPr lang="en-US" dirty="0"/>
              <a:t>YES, we are in a trade war with multiple partners</a:t>
            </a:r>
          </a:p>
          <a:p>
            <a:pPr marL="342900" indent="-342900">
              <a:buFont typeface="Arial" panose="020B0604020202020204" pitchFamily="34" charset="0"/>
              <a:buChar char="•"/>
            </a:pPr>
            <a:r>
              <a:rPr lang="en-US" dirty="0"/>
              <a:t>CHINA – Seems like almost everything</a:t>
            </a:r>
          </a:p>
          <a:p>
            <a:pPr marL="342900" indent="-342900">
              <a:buFont typeface="Arial" panose="020B0604020202020204" pitchFamily="34" charset="0"/>
              <a:buChar char="•"/>
            </a:pPr>
            <a:r>
              <a:rPr lang="en-US" dirty="0"/>
              <a:t>EU – Ag products, manufacturing, etc.</a:t>
            </a:r>
          </a:p>
          <a:p>
            <a:pPr marL="342900" indent="-342900">
              <a:buFont typeface="Arial" panose="020B0604020202020204" pitchFamily="34" charset="0"/>
              <a:buChar char="•"/>
            </a:pPr>
            <a:r>
              <a:rPr lang="en-US" dirty="0"/>
              <a:t>Canada &amp; Mexico, ag, processed products, raw materials</a:t>
            </a:r>
          </a:p>
          <a:p>
            <a:pPr marL="342900" indent="-342900">
              <a:buFont typeface="Arial" panose="020B0604020202020204" pitchFamily="34" charset="0"/>
              <a:buChar char="•"/>
            </a:pPr>
            <a:r>
              <a:rPr lang="en-US" dirty="0"/>
              <a:t>AND Others... Brazil &amp; Argentina (again with steel &amp; Aluminum), South Korea, etc.</a:t>
            </a:r>
          </a:p>
          <a:p>
            <a:pPr marL="342900" indent="-342900">
              <a:buFont typeface="Arial" panose="020B0604020202020204" pitchFamily="34" charset="0"/>
              <a:buChar char="•"/>
            </a:pPr>
            <a:r>
              <a:rPr lang="en-US" dirty="0"/>
              <a:t>Constant issues and threats with many countries have taken place over the past few years and it does not look like it will subside</a:t>
            </a:r>
          </a:p>
        </p:txBody>
      </p:sp>
    </p:spTree>
    <p:extLst>
      <p:ext uri="{BB962C8B-B14F-4D97-AF65-F5344CB8AC3E}">
        <p14:creationId xmlns:p14="http://schemas.microsoft.com/office/powerpoint/2010/main" val="892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1" nodeType="clickEffect">
                                  <p:stCondLst>
                                    <p:cond delay="0"/>
                                  </p:stCondLst>
                                  <p:childTnLst>
                                    <p:animEffect transition="out" filter="blinds(horizontal)">
                                      <p:cBhvr>
                                        <p:cTn id="10" dur="500"/>
                                        <p:tgtEl>
                                          <p:spTgt spid="3">
                                            <p:txEl>
                                              <p:pRg st="0" end="0"/>
                                            </p:txEl>
                                          </p:spTgt>
                                        </p:tgtEl>
                                      </p:cBhvr>
                                    </p:animEffect>
                                    <p:set>
                                      <p:cBhvr>
                                        <p:cTn id="11"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3">
                                            <p:txEl>
                                              <p:pRg st="1" end="1"/>
                                            </p:txEl>
                                          </p:spTgt>
                                        </p:tgtEl>
                                      </p:cBhvr>
                                    </p:animEffect>
                                    <p:set>
                                      <p:cBhvr>
                                        <p:cTn id="20"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grpId="1" nodeType="clickEffect">
                                  <p:stCondLst>
                                    <p:cond delay="0"/>
                                  </p:stCondLst>
                                  <p:childTnLst>
                                    <p:animEffect transition="out" filter="blinds(horizontal)">
                                      <p:cBhvr>
                                        <p:cTn id="28" dur="500"/>
                                        <p:tgtEl>
                                          <p:spTgt spid="3">
                                            <p:txEl>
                                              <p:pRg st="2" end="2"/>
                                            </p:txEl>
                                          </p:spTgt>
                                        </p:tgtEl>
                                      </p:cBhvr>
                                    </p:animEffect>
                                    <p:set>
                                      <p:cBhvr>
                                        <p:cTn id="29"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grpId="1" nodeType="clickEffect">
                                  <p:stCondLst>
                                    <p:cond delay="0"/>
                                  </p:stCondLst>
                                  <p:childTnLst>
                                    <p:animEffect transition="out" filter="blinds(horizontal)">
                                      <p:cBhvr>
                                        <p:cTn id="37" dur="500"/>
                                        <p:tgtEl>
                                          <p:spTgt spid="3">
                                            <p:txEl>
                                              <p:pRg st="3" end="3"/>
                                            </p:txEl>
                                          </p:spTgt>
                                        </p:tgtEl>
                                      </p:cBhvr>
                                    </p:animEffect>
                                    <p:set>
                                      <p:cBhvr>
                                        <p:cTn id="38"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grpId="1" nodeType="clickEffect">
                                  <p:stCondLst>
                                    <p:cond delay="0"/>
                                  </p:stCondLst>
                                  <p:childTnLst>
                                    <p:animEffect transition="out" filter="blinds(horizontal)">
                                      <p:cBhvr>
                                        <p:cTn id="46" dur="500"/>
                                        <p:tgtEl>
                                          <p:spTgt spid="3">
                                            <p:txEl>
                                              <p:pRg st="4" end="4"/>
                                            </p:txEl>
                                          </p:spTgt>
                                        </p:tgtEl>
                                      </p:cBhvr>
                                    </p:animEffect>
                                    <p:set>
                                      <p:cBhvr>
                                        <p:cTn id="47"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3" presetClass="exit" presetSubtype="10" fill="hold" grpId="1" nodeType="clickEffect">
                                  <p:stCondLst>
                                    <p:cond delay="0"/>
                                  </p:stCondLst>
                                  <p:childTnLst>
                                    <p:animEffect transition="out" filter="blinds(horizontal)">
                                      <p:cBhvr>
                                        <p:cTn id="55" dur="500"/>
                                        <p:tgtEl>
                                          <p:spTgt spid="3">
                                            <p:txEl>
                                              <p:pRg st="5" end="5"/>
                                            </p:txEl>
                                          </p:spTgt>
                                        </p:tgtEl>
                                      </p:cBhvr>
                                    </p:animEffect>
                                    <p:set>
                                      <p:cBhvr>
                                        <p:cTn id="56" dur="1" fill="hold">
                                          <p:stCondLst>
                                            <p:cond delay="499"/>
                                          </p:stCondLst>
                                        </p:cTn>
                                        <p:tgtEl>
                                          <p:spTgt spid="3">
                                            <p:txEl>
                                              <p:pRg st="5" end="5"/>
                                            </p:txEl>
                                          </p:spTgt>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grpId="1" nodeType="clickEffect">
                                  <p:stCondLst>
                                    <p:cond delay="0"/>
                                  </p:stCondLst>
                                  <p:childTnLst>
                                    <p:animEffect transition="out" filter="blinds(horizontal)">
                                      <p:cBhvr>
                                        <p:cTn id="64" dur="500"/>
                                        <p:tgtEl>
                                          <p:spTgt spid="3">
                                            <p:txEl>
                                              <p:pRg st="6" end="6"/>
                                            </p:txEl>
                                          </p:spTgt>
                                        </p:tgtEl>
                                      </p:cBhvr>
                                    </p:animEffect>
                                    <p:set>
                                      <p:cBhvr>
                                        <p:cTn id="65" dur="1" fill="hold">
                                          <p:stCondLst>
                                            <p:cond delay="499"/>
                                          </p:stCondLst>
                                        </p:cTn>
                                        <p:tgtEl>
                                          <p:spTgt spid="3">
                                            <p:txEl>
                                              <p:pRg st="6" end="6"/>
                                            </p:txEl>
                                          </p:spTgt>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3" presetClass="exit" presetSubtype="10" fill="hold" grpId="1" nodeType="clickEffect">
                                  <p:stCondLst>
                                    <p:cond delay="0"/>
                                  </p:stCondLst>
                                  <p:childTnLst>
                                    <p:animEffect transition="out" filter="blinds(horizontal)">
                                      <p:cBhvr>
                                        <p:cTn id="73" dur="500"/>
                                        <p:tgtEl>
                                          <p:spTgt spid="3">
                                            <p:txEl>
                                              <p:pRg st="7" end="7"/>
                                            </p:txEl>
                                          </p:spTgt>
                                        </p:tgtEl>
                                      </p:cBhvr>
                                    </p:animEffect>
                                    <p:set>
                                      <p:cBhvr>
                                        <p:cTn id="74" dur="1" fill="hold">
                                          <p:stCondLst>
                                            <p:cond delay="499"/>
                                          </p:stCondLst>
                                        </p:cTn>
                                        <p:tgtEl>
                                          <p:spTgt spid="3">
                                            <p:txEl>
                                              <p:pRg st="7" end="7"/>
                                            </p:txEl>
                                          </p:spTgt>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3" presetClass="exit" presetSubtype="10" fill="hold" grpId="1" nodeType="clickEffect">
                                  <p:stCondLst>
                                    <p:cond delay="0"/>
                                  </p:stCondLst>
                                  <p:childTnLst>
                                    <p:animEffect transition="out" filter="blinds(horizontal)">
                                      <p:cBhvr>
                                        <p:cTn id="82" dur="500"/>
                                        <p:tgtEl>
                                          <p:spTgt spid="3">
                                            <p:txEl>
                                              <p:pRg st="8" end="8"/>
                                            </p:txEl>
                                          </p:spTgt>
                                        </p:tgtEl>
                                      </p:cBhvr>
                                    </p:animEffect>
                                    <p:set>
                                      <p:cBhvr>
                                        <p:cTn id="83" dur="1" fill="hold">
                                          <p:stCondLst>
                                            <p:cond delay="499"/>
                                          </p:stCondLst>
                                        </p:cTn>
                                        <p:tgtEl>
                                          <p:spTgt spid="3">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579E5-48FA-154F-BD80-2D4B2CE89A44}"/>
              </a:ext>
            </a:extLst>
          </p:cNvPr>
          <p:cNvSpPr>
            <a:spLocks noGrp="1"/>
          </p:cNvSpPr>
          <p:nvPr>
            <p:ph type="title"/>
          </p:nvPr>
        </p:nvSpPr>
        <p:spPr>
          <a:xfrm>
            <a:off x="233680" y="1094629"/>
            <a:ext cx="8681720" cy="762000"/>
          </a:xfrm>
        </p:spPr>
        <p:txBody>
          <a:bodyPr/>
          <a:lstStyle/>
          <a:p>
            <a:r>
              <a:rPr lang="en-US" dirty="0"/>
              <a:t>Why is China so important?</a:t>
            </a:r>
          </a:p>
        </p:txBody>
      </p:sp>
      <p:sp>
        <p:nvSpPr>
          <p:cNvPr id="3" name="Content Placeholder 2">
            <a:extLst>
              <a:ext uri="{FF2B5EF4-FFF2-40B4-BE49-F238E27FC236}">
                <a16:creationId xmlns:a16="http://schemas.microsoft.com/office/drawing/2014/main" id="{F40630A3-E8DF-934E-8896-1C8AA19AAB51}"/>
              </a:ext>
            </a:extLst>
          </p:cNvPr>
          <p:cNvSpPr>
            <a:spLocks noGrp="1"/>
          </p:cNvSpPr>
          <p:nvPr>
            <p:ph idx="1"/>
          </p:nvPr>
        </p:nvSpPr>
        <p:spPr>
          <a:xfrm>
            <a:off x="233680" y="1856629"/>
            <a:ext cx="8681720" cy="4114800"/>
          </a:xfrm>
        </p:spPr>
        <p:txBody>
          <a:bodyPr/>
          <a:lstStyle/>
          <a:p>
            <a:pPr marL="342900" indent="-342900">
              <a:buFont typeface="Arial" panose="020B0604020202020204" pitchFamily="34" charset="0"/>
              <a:buChar char="•"/>
            </a:pPr>
            <a:r>
              <a:rPr lang="en-US" sz="2000" dirty="0"/>
              <a:t>Population: 1.379 Billion (2017 Estimate)</a:t>
            </a:r>
          </a:p>
          <a:p>
            <a:pPr marL="800100" lvl="1" indent="-342900">
              <a:buFont typeface="Arial" panose="020B0604020202020204" pitchFamily="34" charset="0"/>
              <a:buChar char="•"/>
            </a:pPr>
            <a:r>
              <a:rPr lang="en-US" sz="1800" dirty="0"/>
              <a:t>1979 – 2015 1 Child Rule, Oct. 2015 – Present 2 Child Rule</a:t>
            </a:r>
          </a:p>
          <a:p>
            <a:pPr marL="800100" lvl="1" indent="-342900">
              <a:buFont typeface="Arial" panose="020B0604020202020204" pitchFamily="34" charset="0"/>
              <a:buChar char="•"/>
            </a:pPr>
            <a:r>
              <a:rPr lang="en-US" sz="1800" dirty="0"/>
              <a:t>20% is age 55 or older</a:t>
            </a:r>
          </a:p>
          <a:p>
            <a:pPr marL="342900" indent="-342900">
              <a:buFont typeface="Arial" panose="020B0604020202020204" pitchFamily="34" charset="0"/>
              <a:buChar char="•"/>
            </a:pPr>
            <a:r>
              <a:rPr lang="en-US" sz="2000" dirty="0"/>
              <a:t>Middle Class est. at 430 Million, expected to be 780 Million by mid 2020’s</a:t>
            </a:r>
          </a:p>
          <a:p>
            <a:pPr marL="342900" indent="-342900">
              <a:buFont typeface="Arial" panose="020B0604020202020204" pitchFamily="34" charset="0"/>
              <a:buChar char="•"/>
            </a:pPr>
            <a:r>
              <a:rPr lang="en-US" sz="2000" dirty="0"/>
              <a:t>U.S. Comparison: Population just over 330 Million (est. – U.S. Census Population clock. Dec. 2, 2019)</a:t>
            </a:r>
          </a:p>
          <a:p>
            <a:pPr marL="800100" lvl="1" indent="-342900">
              <a:buFont typeface="Arial" panose="020B0604020202020204" pitchFamily="34" charset="0"/>
              <a:buChar char="•"/>
            </a:pPr>
            <a:r>
              <a:rPr lang="en-US" sz="1800" dirty="0"/>
              <a:t>Middle Class est. 49.9%</a:t>
            </a:r>
          </a:p>
          <a:p>
            <a:pPr marL="342900" indent="-342900">
              <a:buFont typeface="Arial" panose="020B0604020202020204" pitchFamily="34" charset="0"/>
              <a:buChar char="•"/>
            </a:pPr>
            <a:r>
              <a:rPr lang="en-US" sz="2000" dirty="0"/>
              <a:t>China’s middle class’ wealth is growing and has an appetite for western products including protein!</a:t>
            </a:r>
          </a:p>
          <a:p>
            <a:endParaRPr lang="en-US" sz="2000" dirty="0"/>
          </a:p>
          <a:p>
            <a:pPr marL="342900" indent="-342900">
              <a:buFont typeface="Arial" panose="020B0604020202020204" pitchFamily="34" charset="0"/>
              <a:buChar char="•"/>
            </a:pPr>
            <a:r>
              <a:rPr lang="en-US" sz="1800" dirty="0"/>
              <a:t>Extra tidbit: More people are retiring in China than there are people to replace them</a:t>
            </a:r>
          </a:p>
          <a:p>
            <a:endParaRPr lang="en-US" sz="1800" dirty="0"/>
          </a:p>
          <a:p>
            <a:pPr marL="342900" indent="-342900">
              <a:buFont typeface="Arial" panose="020B0604020202020204" pitchFamily="34" charset="0"/>
              <a:buChar char="•"/>
            </a:pPr>
            <a:r>
              <a:rPr lang="en-US" sz="1800" dirty="0"/>
              <a:t>Canada and Mexico play a significant role in our export market(s)</a:t>
            </a:r>
          </a:p>
        </p:txBody>
      </p:sp>
    </p:spTree>
    <p:extLst>
      <p:ext uri="{BB962C8B-B14F-4D97-AF65-F5344CB8AC3E}">
        <p14:creationId xmlns:p14="http://schemas.microsoft.com/office/powerpoint/2010/main" val="4919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20638-181A-094F-8AC7-E462AE20106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BA44BEF-80ED-104C-99CE-CA9825B536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4057" y="697542"/>
            <a:ext cx="5570806" cy="6160458"/>
          </a:xfrm>
        </p:spPr>
      </p:pic>
    </p:spTree>
    <p:extLst>
      <p:ext uri="{BB962C8B-B14F-4D97-AF65-F5344CB8AC3E}">
        <p14:creationId xmlns:p14="http://schemas.microsoft.com/office/powerpoint/2010/main" val="3285353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0A4AE6-B182-524D-9925-DCC70C6F9A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3769" y="1192305"/>
            <a:ext cx="6291382" cy="5426863"/>
          </a:xfrm>
        </p:spPr>
      </p:pic>
    </p:spTree>
    <p:extLst>
      <p:ext uri="{BB962C8B-B14F-4D97-AF65-F5344CB8AC3E}">
        <p14:creationId xmlns:p14="http://schemas.microsoft.com/office/powerpoint/2010/main" val="3513410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95947-7266-B244-8490-827D70569E85}"/>
              </a:ext>
            </a:extLst>
          </p:cNvPr>
          <p:cNvSpPr>
            <a:spLocks noGrp="1"/>
          </p:cNvSpPr>
          <p:nvPr>
            <p:ph type="title"/>
          </p:nvPr>
        </p:nvSpPr>
        <p:spPr/>
        <p:txBody>
          <a:bodyPr/>
          <a:lstStyle/>
          <a:p>
            <a:r>
              <a:rPr lang="en-US" dirty="0"/>
              <a:t>Taxes</a:t>
            </a:r>
          </a:p>
        </p:txBody>
      </p:sp>
      <p:sp>
        <p:nvSpPr>
          <p:cNvPr id="3" name="Text Placeholder 2">
            <a:extLst>
              <a:ext uri="{FF2B5EF4-FFF2-40B4-BE49-F238E27FC236}">
                <a16:creationId xmlns:a16="http://schemas.microsoft.com/office/drawing/2014/main" id="{EBE1A883-21E5-964C-B083-007ADAF66B92}"/>
              </a:ext>
            </a:extLst>
          </p:cNvPr>
          <p:cNvSpPr>
            <a:spLocks noGrp="1"/>
          </p:cNvSpPr>
          <p:nvPr>
            <p:ph type="body" idx="1"/>
          </p:nvPr>
        </p:nvSpPr>
        <p:spPr/>
        <p:txBody>
          <a:bodyPr/>
          <a:lstStyle/>
          <a:p>
            <a:r>
              <a:rPr lang="en-US" dirty="0"/>
              <a:t>Reminders and Considerations</a:t>
            </a:r>
          </a:p>
        </p:txBody>
      </p:sp>
    </p:spTree>
    <p:extLst>
      <p:ext uri="{BB962C8B-B14F-4D97-AF65-F5344CB8AC3E}">
        <p14:creationId xmlns:p14="http://schemas.microsoft.com/office/powerpoint/2010/main" val="2853937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989FD-EC86-774F-91C1-AD0BD11C250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4A23C23-A8FF-4A49-A262-BED77995B3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1263" y="1269384"/>
            <a:ext cx="6316394" cy="5588616"/>
          </a:xfrm>
        </p:spPr>
      </p:pic>
    </p:spTree>
    <p:extLst>
      <p:ext uri="{BB962C8B-B14F-4D97-AF65-F5344CB8AC3E}">
        <p14:creationId xmlns:p14="http://schemas.microsoft.com/office/powerpoint/2010/main" val="2144847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632BAC2-5FDB-6541-B9CF-B9B28B48A0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2388" y="1300057"/>
            <a:ext cx="6102435" cy="5557943"/>
          </a:xfrm>
        </p:spPr>
      </p:pic>
      <p:sp>
        <p:nvSpPr>
          <p:cNvPr id="2" name="TextBox 1">
            <a:extLst>
              <a:ext uri="{FF2B5EF4-FFF2-40B4-BE49-F238E27FC236}">
                <a16:creationId xmlns:a16="http://schemas.microsoft.com/office/drawing/2014/main" id="{F0B55593-86A1-EC46-A153-C9A457BA162B}"/>
              </a:ext>
            </a:extLst>
          </p:cNvPr>
          <p:cNvSpPr txBox="1"/>
          <p:nvPr/>
        </p:nvSpPr>
        <p:spPr>
          <a:xfrm>
            <a:off x="0" y="776837"/>
            <a:ext cx="9144000" cy="523220"/>
          </a:xfrm>
          <a:prstGeom prst="rect">
            <a:avLst/>
          </a:prstGeom>
          <a:noFill/>
        </p:spPr>
        <p:txBody>
          <a:bodyPr wrap="square" rtlCol="0">
            <a:spAutoFit/>
          </a:bodyPr>
          <a:lstStyle/>
          <a:p>
            <a:r>
              <a:rPr lang="en-US" sz="2800" b="1" dirty="0"/>
              <a:t>2015/16 - 2017/18 Marketing </a:t>
            </a:r>
            <a:r>
              <a:rPr lang="en-US" sz="2800" b="1" dirty="0" err="1"/>
              <a:t>Yr</a:t>
            </a:r>
            <a:r>
              <a:rPr lang="en-US" sz="2800" b="1" dirty="0"/>
              <a:t> Ag Production % Exported</a:t>
            </a:r>
          </a:p>
        </p:txBody>
      </p:sp>
    </p:spTree>
    <p:extLst>
      <p:ext uri="{BB962C8B-B14F-4D97-AF65-F5344CB8AC3E}">
        <p14:creationId xmlns:p14="http://schemas.microsoft.com/office/powerpoint/2010/main" val="687020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EA471-472A-5749-9E8F-90C7859E9A6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999F63F-7594-5B47-9B44-FE1DCE2AEC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9660" y="1267968"/>
            <a:ext cx="7299599" cy="5254798"/>
          </a:xfrm>
        </p:spPr>
      </p:pic>
    </p:spTree>
    <p:extLst>
      <p:ext uri="{BB962C8B-B14F-4D97-AF65-F5344CB8AC3E}">
        <p14:creationId xmlns:p14="http://schemas.microsoft.com/office/powerpoint/2010/main" val="2143880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CF772-903C-0F4E-9328-07B71B69218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48BAA68-3136-D44E-860E-5AA2F3EF2E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5556" y="1286256"/>
            <a:ext cx="7607808" cy="5414566"/>
          </a:xfrm>
        </p:spPr>
      </p:pic>
    </p:spTree>
    <p:extLst>
      <p:ext uri="{BB962C8B-B14F-4D97-AF65-F5344CB8AC3E}">
        <p14:creationId xmlns:p14="http://schemas.microsoft.com/office/powerpoint/2010/main" val="839911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BB729-A9B0-304A-BEE0-E3AFB200B38A}"/>
              </a:ext>
            </a:extLst>
          </p:cNvPr>
          <p:cNvSpPr>
            <a:spLocks noGrp="1"/>
          </p:cNvSpPr>
          <p:nvPr>
            <p:ph type="title"/>
          </p:nvPr>
        </p:nvSpPr>
        <p:spPr/>
        <p:txBody>
          <a:bodyPr/>
          <a:lstStyle/>
          <a:p>
            <a:r>
              <a:rPr lang="en-US" dirty="0"/>
              <a:t>Fiscal Year U.S. Export Value – Not looking as good as 2000 - 2018</a:t>
            </a:r>
          </a:p>
        </p:txBody>
      </p:sp>
      <p:pic>
        <p:nvPicPr>
          <p:cNvPr id="5" name="Content Placeholder 4">
            <a:extLst>
              <a:ext uri="{FF2B5EF4-FFF2-40B4-BE49-F238E27FC236}">
                <a16:creationId xmlns:a16="http://schemas.microsoft.com/office/drawing/2014/main" id="{D16953F0-6434-774C-B6F7-90CFB86A57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363" y="3426699"/>
            <a:ext cx="8682037" cy="2138201"/>
          </a:xfrm>
        </p:spPr>
      </p:pic>
      <p:sp>
        <p:nvSpPr>
          <p:cNvPr id="3" name="Oval 2">
            <a:extLst>
              <a:ext uri="{FF2B5EF4-FFF2-40B4-BE49-F238E27FC236}">
                <a16:creationId xmlns:a16="http://schemas.microsoft.com/office/drawing/2014/main" id="{1FAAF4CF-7371-B847-B119-F633293273AA}"/>
              </a:ext>
            </a:extLst>
          </p:cNvPr>
          <p:cNvSpPr/>
          <p:nvPr/>
        </p:nvSpPr>
        <p:spPr>
          <a:xfrm>
            <a:off x="5725551" y="3286022"/>
            <a:ext cx="3418449" cy="27490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8946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4EDD-A68C-5841-A470-2C92AAB66762}"/>
              </a:ext>
            </a:extLst>
          </p:cNvPr>
          <p:cNvSpPr>
            <a:spLocks noGrp="1"/>
          </p:cNvSpPr>
          <p:nvPr>
            <p:ph type="title"/>
          </p:nvPr>
        </p:nvSpPr>
        <p:spPr>
          <a:xfrm>
            <a:off x="3474720" y="1165334"/>
            <a:ext cx="5833872" cy="268224"/>
          </a:xfrm>
        </p:spPr>
        <p:txBody>
          <a:bodyPr/>
          <a:lstStyle/>
          <a:p>
            <a:r>
              <a:rPr lang="en-US" dirty="0"/>
              <a:t>Fiscal Year – U.S. Exports</a:t>
            </a:r>
            <a:br>
              <a:rPr lang="en-US" dirty="0"/>
            </a:br>
            <a:endParaRPr lang="en-US" dirty="0"/>
          </a:p>
        </p:txBody>
      </p:sp>
      <p:pic>
        <p:nvPicPr>
          <p:cNvPr id="5" name="Content Placeholder 4">
            <a:extLst>
              <a:ext uri="{FF2B5EF4-FFF2-40B4-BE49-F238E27FC236}">
                <a16:creationId xmlns:a16="http://schemas.microsoft.com/office/drawing/2014/main" id="{07687C16-310B-554D-B985-DE377EBC88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2232" y="1299446"/>
            <a:ext cx="5934456" cy="5558554"/>
          </a:xfrm>
        </p:spPr>
      </p:pic>
      <p:sp>
        <p:nvSpPr>
          <p:cNvPr id="3" name="Rounded Rectangle 2">
            <a:extLst>
              <a:ext uri="{FF2B5EF4-FFF2-40B4-BE49-F238E27FC236}">
                <a16:creationId xmlns:a16="http://schemas.microsoft.com/office/drawing/2014/main" id="{193CE2A4-41A0-AA4F-9A93-D764A2A59084}"/>
              </a:ext>
            </a:extLst>
          </p:cNvPr>
          <p:cNvSpPr/>
          <p:nvPr/>
        </p:nvSpPr>
        <p:spPr>
          <a:xfrm>
            <a:off x="5458265" y="1299446"/>
            <a:ext cx="2078423" cy="555855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1465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3DB26-F314-0B4D-AF99-7C4302BE38D1}"/>
              </a:ext>
            </a:extLst>
          </p:cNvPr>
          <p:cNvSpPr>
            <a:spLocks noGrp="1"/>
          </p:cNvSpPr>
          <p:nvPr>
            <p:ph type="title"/>
          </p:nvPr>
        </p:nvSpPr>
        <p:spPr>
          <a:xfrm>
            <a:off x="3026664" y="765048"/>
            <a:ext cx="6203696" cy="762000"/>
          </a:xfrm>
        </p:spPr>
        <p:txBody>
          <a:bodyPr/>
          <a:lstStyle/>
          <a:p>
            <a:r>
              <a:rPr lang="en-US" sz="2400" dirty="0"/>
              <a:t>Fiscal Year – U.S. Export Volumes</a:t>
            </a:r>
          </a:p>
        </p:txBody>
      </p:sp>
      <p:pic>
        <p:nvPicPr>
          <p:cNvPr id="5" name="Content Placeholder 4">
            <a:extLst>
              <a:ext uri="{FF2B5EF4-FFF2-40B4-BE49-F238E27FC236}">
                <a16:creationId xmlns:a16="http://schemas.microsoft.com/office/drawing/2014/main" id="{65F97151-9F71-884F-A1F2-6F297D85F6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3649" y="1540601"/>
            <a:ext cx="7234912" cy="5350922"/>
          </a:xfrm>
        </p:spPr>
      </p:pic>
      <p:sp>
        <p:nvSpPr>
          <p:cNvPr id="3" name="Rectangle 2">
            <a:extLst>
              <a:ext uri="{FF2B5EF4-FFF2-40B4-BE49-F238E27FC236}">
                <a16:creationId xmlns:a16="http://schemas.microsoft.com/office/drawing/2014/main" id="{237B5852-3A06-324D-86D8-D99F03BA2D54}"/>
              </a:ext>
            </a:extLst>
          </p:cNvPr>
          <p:cNvSpPr/>
          <p:nvPr/>
        </p:nvSpPr>
        <p:spPr>
          <a:xfrm>
            <a:off x="5866228" y="1527048"/>
            <a:ext cx="2405575" cy="46768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143C4D3-B0C2-CE46-94E2-2F397BA23F18}"/>
              </a:ext>
            </a:extLst>
          </p:cNvPr>
          <p:cNvSpPr txBox="1"/>
          <p:nvPr/>
        </p:nvSpPr>
        <p:spPr>
          <a:xfrm>
            <a:off x="5866228" y="1669456"/>
            <a:ext cx="703385" cy="369332"/>
          </a:xfrm>
          <a:prstGeom prst="rect">
            <a:avLst/>
          </a:prstGeom>
          <a:noFill/>
        </p:spPr>
        <p:txBody>
          <a:bodyPr wrap="square" rtlCol="0">
            <a:spAutoFit/>
          </a:bodyPr>
          <a:lstStyle/>
          <a:p>
            <a:r>
              <a:rPr lang="en-US" dirty="0"/>
              <a:t>2018</a:t>
            </a:r>
          </a:p>
        </p:txBody>
      </p:sp>
      <p:sp>
        <p:nvSpPr>
          <p:cNvPr id="6" name="TextBox 5">
            <a:extLst>
              <a:ext uri="{FF2B5EF4-FFF2-40B4-BE49-F238E27FC236}">
                <a16:creationId xmlns:a16="http://schemas.microsoft.com/office/drawing/2014/main" id="{411650E8-2490-314D-BAAF-5F253819D4B8}"/>
              </a:ext>
            </a:extLst>
          </p:cNvPr>
          <p:cNvSpPr txBox="1"/>
          <p:nvPr/>
        </p:nvSpPr>
        <p:spPr>
          <a:xfrm>
            <a:off x="6808763" y="1669456"/>
            <a:ext cx="815926" cy="369332"/>
          </a:xfrm>
          <a:prstGeom prst="rect">
            <a:avLst/>
          </a:prstGeom>
          <a:noFill/>
        </p:spPr>
        <p:txBody>
          <a:bodyPr wrap="square" rtlCol="0">
            <a:spAutoFit/>
          </a:bodyPr>
          <a:lstStyle/>
          <a:p>
            <a:r>
              <a:rPr lang="en-US" dirty="0"/>
              <a:t>2019</a:t>
            </a:r>
          </a:p>
        </p:txBody>
      </p:sp>
      <p:sp>
        <p:nvSpPr>
          <p:cNvPr id="7" name="Rounded Rectangle 6">
            <a:extLst>
              <a:ext uri="{FF2B5EF4-FFF2-40B4-BE49-F238E27FC236}">
                <a16:creationId xmlns:a16="http://schemas.microsoft.com/office/drawing/2014/main" id="{CC56ADA0-6EA4-0C42-B407-140CBBACE172}"/>
              </a:ext>
            </a:extLst>
          </p:cNvPr>
          <p:cNvSpPr/>
          <p:nvPr/>
        </p:nvSpPr>
        <p:spPr>
          <a:xfrm>
            <a:off x="5866228" y="5064369"/>
            <a:ext cx="2405575" cy="63304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D4DE8F8A-59F1-BD4B-A366-92AC5D0BD80E}"/>
              </a:ext>
            </a:extLst>
          </p:cNvPr>
          <p:cNvSpPr/>
          <p:nvPr/>
        </p:nvSpPr>
        <p:spPr>
          <a:xfrm>
            <a:off x="5866227" y="1959052"/>
            <a:ext cx="2405575" cy="282381"/>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6A29BC79-6C3F-6644-84B1-6A6964523DE3}"/>
              </a:ext>
            </a:extLst>
          </p:cNvPr>
          <p:cNvSpPr/>
          <p:nvPr/>
        </p:nvSpPr>
        <p:spPr>
          <a:xfrm>
            <a:off x="5866228" y="2546252"/>
            <a:ext cx="2405575" cy="49237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02577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D105A-C078-AF44-BDA7-3AAFD2DEBA38}"/>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F8008F4A-A2C2-AF41-8896-1D3D988F68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6976" y="1279129"/>
            <a:ext cx="7744968" cy="5578871"/>
          </a:xfrm>
        </p:spPr>
      </p:pic>
    </p:spTree>
    <p:extLst>
      <p:ext uri="{BB962C8B-B14F-4D97-AF65-F5344CB8AC3E}">
        <p14:creationId xmlns:p14="http://schemas.microsoft.com/office/powerpoint/2010/main" val="30723665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4E79-86B4-E24F-80AA-5B47A05FFA67}"/>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4CF4033B-9B5E-A144-BFDB-FC834478AA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2132" y="1304543"/>
            <a:ext cx="7534656" cy="5407939"/>
          </a:xfrm>
        </p:spPr>
      </p:pic>
    </p:spTree>
    <p:extLst>
      <p:ext uri="{BB962C8B-B14F-4D97-AF65-F5344CB8AC3E}">
        <p14:creationId xmlns:p14="http://schemas.microsoft.com/office/powerpoint/2010/main" val="4684364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E7F1A-A44B-6C4D-80C7-4ECA944F4AF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92DD71B-8F1A-3D4F-B02A-988F09CFD6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2696" y="1322832"/>
            <a:ext cx="7653528" cy="5456588"/>
          </a:xfrm>
        </p:spPr>
      </p:pic>
    </p:spTree>
    <p:extLst>
      <p:ext uri="{BB962C8B-B14F-4D97-AF65-F5344CB8AC3E}">
        <p14:creationId xmlns:p14="http://schemas.microsoft.com/office/powerpoint/2010/main" val="4037705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923A00-7C9F-40D8-B7C8-5DED6ED5D4C4}"/>
              </a:ext>
            </a:extLst>
          </p:cNvPr>
          <p:cNvSpPr>
            <a:spLocks noGrp="1"/>
          </p:cNvSpPr>
          <p:nvPr>
            <p:ph type="title"/>
          </p:nvPr>
        </p:nvSpPr>
        <p:spPr>
          <a:xfrm>
            <a:off x="233680" y="1064029"/>
            <a:ext cx="8681720" cy="762000"/>
          </a:xfrm>
        </p:spPr>
        <p:txBody>
          <a:bodyPr/>
          <a:lstStyle/>
          <a:p>
            <a:r>
              <a:rPr lang="en-US" dirty="0"/>
              <a:t>THIS IS NOT TAX ADVICE</a:t>
            </a:r>
          </a:p>
        </p:txBody>
      </p:sp>
      <p:sp>
        <p:nvSpPr>
          <p:cNvPr id="4" name="Content Placeholder 3">
            <a:extLst>
              <a:ext uri="{FF2B5EF4-FFF2-40B4-BE49-F238E27FC236}">
                <a16:creationId xmlns:a16="http://schemas.microsoft.com/office/drawing/2014/main" id="{7C7CD523-C1BC-4168-8B18-F0991FC275E5}"/>
              </a:ext>
            </a:extLst>
          </p:cNvPr>
          <p:cNvSpPr>
            <a:spLocks noGrp="1"/>
          </p:cNvSpPr>
          <p:nvPr>
            <p:ph idx="1"/>
          </p:nvPr>
        </p:nvSpPr>
        <p:spPr>
          <a:xfrm>
            <a:off x="233680" y="1679171"/>
            <a:ext cx="8681720" cy="4114800"/>
          </a:xfrm>
        </p:spPr>
        <p:txBody>
          <a:bodyPr/>
          <a:lstStyle/>
          <a:p>
            <a:pPr marL="342900" indent="-342900">
              <a:buFont typeface="Arial" panose="020B0604020202020204" pitchFamily="34" charset="0"/>
              <a:buChar char="•"/>
            </a:pPr>
            <a:r>
              <a:rPr lang="en-US" sz="2000" dirty="0"/>
              <a:t>Make sure you work with your tax professionals on the specifics. </a:t>
            </a:r>
          </a:p>
          <a:p>
            <a:pPr marL="342900" indent="-342900">
              <a:buFont typeface="Arial" panose="020B0604020202020204" pitchFamily="34" charset="0"/>
              <a:buChar char="•"/>
            </a:pPr>
            <a:r>
              <a:rPr lang="en-US" sz="2000" dirty="0"/>
              <a:t>The information found in this presentation is just a summary and there may be a great deal more specifics and criteria to provide a clear picture of either the piece of legislation or IRS guidance.</a:t>
            </a:r>
          </a:p>
          <a:p>
            <a:pPr marL="342900" indent="-342900">
              <a:buFont typeface="Arial" panose="020B0604020202020204" pitchFamily="34" charset="0"/>
              <a:buChar char="•"/>
            </a:pPr>
            <a:r>
              <a:rPr lang="en-US" sz="2000" dirty="0"/>
              <a:t>This information is for you to be aware that there are changes in some of these areas and to ask the right questions of your tax professional</a:t>
            </a:r>
            <a:r>
              <a:rPr lang="en-US" dirty="0"/>
              <a:t>. </a:t>
            </a:r>
          </a:p>
          <a:p>
            <a:pPr marL="342900" indent="-342900">
              <a:buFont typeface="Arial" panose="020B0604020202020204" pitchFamily="34" charset="0"/>
              <a:buChar char="•"/>
            </a:pPr>
            <a:r>
              <a:rPr lang="en-US" sz="2000" dirty="0"/>
              <a:t>There will be further guidance offered in the future by the IRS to provide additional details about some of the comments found within this presentation.</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3551001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60210-986C-C044-A408-E6F84F5B0B1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30A8AB9-ACD8-A34E-BF6B-A5409ABC73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8416" y="1258823"/>
            <a:ext cx="7562088" cy="5486221"/>
          </a:xfrm>
        </p:spPr>
      </p:pic>
    </p:spTree>
    <p:extLst>
      <p:ext uri="{BB962C8B-B14F-4D97-AF65-F5344CB8AC3E}">
        <p14:creationId xmlns:p14="http://schemas.microsoft.com/office/powerpoint/2010/main" val="35716615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7E27C-D838-B043-A5F3-F0AA71B3F59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BAF94EF-F0EC-DA49-B0BE-CB6D6D9D4F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69460" y="2476804"/>
            <a:ext cx="4126124" cy="3457023"/>
          </a:xfrm>
        </p:spPr>
      </p:pic>
      <p:pic>
        <p:nvPicPr>
          <p:cNvPr id="7" name="Picture 6">
            <a:extLst>
              <a:ext uri="{FF2B5EF4-FFF2-40B4-BE49-F238E27FC236}">
                <a16:creationId xmlns:a16="http://schemas.microsoft.com/office/drawing/2014/main" id="{2CF65B8A-EFF1-664A-AEE8-2406D44005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789" y="2286000"/>
            <a:ext cx="4020671" cy="3647827"/>
          </a:xfrm>
          <a:prstGeom prst="rect">
            <a:avLst/>
          </a:prstGeom>
        </p:spPr>
      </p:pic>
      <p:sp>
        <p:nvSpPr>
          <p:cNvPr id="3" name="Rounded Rectangle 2">
            <a:extLst>
              <a:ext uri="{FF2B5EF4-FFF2-40B4-BE49-F238E27FC236}">
                <a16:creationId xmlns:a16="http://schemas.microsoft.com/office/drawing/2014/main" id="{79050AC3-FE4D-534F-AE0A-3CEBFCB2D4DF}"/>
              </a:ext>
            </a:extLst>
          </p:cNvPr>
          <p:cNvSpPr/>
          <p:nvPr/>
        </p:nvSpPr>
        <p:spPr>
          <a:xfrm>
            <a:off x="4569460" y="3713871"/>
            <a:ext cx="4340860" cy="47830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12DF0426-848F-4343-A827-D036B914F67B}"/>
              </a:ext>
            </a:extLst>
          </p:cNvPr>
          <p:cNvSpPr/>
          <p:nvPr/>
        </p:nvSpPr>
        <p:spPr>
          <a:xfrm>
            <a:off x="4569460" y="4459458"/>
            <a:ext cx="4126124" cy="46423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7CB999FB-344F-9A47-A123-CA6744D9685C}"/>
              </a:ext>
            </a:extLst>
          </p:cNvPr>
          <p:cNvSpPr/>
          <p:nvPr/>
        </p:nvSpPr>
        <p:spPr>
          <a:xfrm>
            <a:off x="4569460" y="5190978"/>
            <a:ext cx="4126124" cy="25321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458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13CE5-63C0-3B4F-B27F-47BDB52C53E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82399BE-7F62-F141-AD86-CEF6E75ED9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8153" y="1270427"/>
            <a:ext cx="6502613" cy="5241237"/>
          </a:xfrm>
        </p:spPr>
      </p:pic>
    </p:spTree>
    <p:extLst>
      <p:ext uri="{BB962C8B-B14F-4D97-AF65-F5344CB8AC3E}">
        <p14:creationId xmlns:p14="http://schemas.microsoft.com/office/powerpoint/2010/main" val="21341623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Will We Get Those Markets Back?</a:t>
            </a:r>
          </a:p>
        </p:txBody>
      </p:sp>
      <p:sp>
        <p:nvSpPr>
          <p:cNvPr id="3" name="Content Placeholder 2"/>
          <p:cNvSpPr>
            <a:spLocks noGrp="1"/>
          </p:cNvSpPr>
          <p:nvPr>
            <p:ph idx="1"/>
          </p:nvPr>
        </p:nvSpPr>
        <p:spPr/>
        <p:txBody>
          <a:bodyPr/>
          <a:lstStyle/>
          <a:p>
            <a:pPr marL="342900" indent="-342900">
              <a:buFont typeface="Arial" charset="0"/>
              <a:buChar char="•"/>
            </a:pPr>
            <a:r>
              <a:rPr lang="en-US" dirty="0"/>
              <a:t>It’s Possible!</a:t>
            </a:r>
          </a:p>
          <a:p>
            <a:pPr marL="342900" indent="-342900">
              <a:buFont typeface="Arial" charset="0"/>
              <a:buChar char="•"/>
            </a:pPr>
            <a:r>
              <a:rPr lang="en-US" dirty="0"/>
              <a:t>But very unlikely.</a:t>
            </a:r>
          </a:p>
          <a:p>
            <a:pPr marL="342900" indent="-342900">
              <a:buFont typeface="Arial" charset="0"/>
              <a:buChar char="•"/>
            </a:pPr>
            <a:r>
              <a:rPr lang="en-US" dirty="0"/>
              <a:t>We may get some back but it will be difficult to recover all of it.</a:t>
            </a:r>
          </a:p>
          <a:p>
            <a:pPr marL="800100" lvl="1" indent="-342900">
              <a:buFont typeface="Arial" charset="0"/>
              <a:buChar char="•"/>
            </a:pPr>
            <a:r>
              <a:rPr lang="en-US" dirty="0"/>
              <a:t>Trading partners have found other potential markets and now want to diversify where they make purchases in the future</a:t>
            </a:r>
          </a:p>
          <a:p>
            <a:pPr marL="800100" lvl="1" indent="-342900">
              <a:buFont typeface="Arial" charset="0"/>
              <a:buChar char="•"/>
            </a:pPr>
            <a:r>
              <a:rPr lang="en-US" dirty="0"/>
              <a:t>Not only did we lose the markets we had built but we lost the increase that we would have expected to take place over this time.</a:t>
            </a:r>
          </a:p>
        </p:txBody>
      </p:sp>
    </p:spTree>
    <p:extLst>
      <p:ext uri="{BB962C8B-B14F-4D97-AF65-F5344CB8AC3E}">
        <p14:creationId xmlns:p14="http://schemas.microsoft.com/office/powerpoint/2010/main" val="13719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CA88D-5574-2841-A3CC-D89E259D940C}"/>
              </a:ext>
            </a:extLst>
          </p:cNvPr>
          <p:cNvSpPr>
            <a:spLocks noGrp="1"/>
          </p:cNvSpPr>
          <p:nvPr>
            <p:ph type="title"/>
          </p:nvPr>
        </p:nvSpPr>
        <p:spPr/>
        <p:txBody>
          <a:bodyPr/>
          <a:lstStyle/>
          <a:p>
            <a:r>
              <a:rPr lang="en-US" dirty="0"/>
              <a:t>What is a Tariff and Who Pays for it?</a:t>
            </a:r>
          </a:p>
        </p:txBody>
      </p:sp>
    </p:spTree>
    <p:extLst>
      <p:ext uri="{BB962C8B-B14F-4D97-AF65-F5344CB8AC3E}">
        <p14:creationId xmlns:p14="http://schemas.microsoft.com/office/powerpoint/2010/main" val="8324707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Tariff?</a:t>
            </a:r>
          </a:p>
        </p:txBody>
      </p:sp>
      <p:sp>
        <p:nvSpPr>
          <p:cNvPr id="3" name="Content Placeholder 2"/>
          <p:cNvSpPr>
            <a:spLocks noGrp="1"/>
          </p:cNvSpPr>
          <p:nvPr>
            <p:ph idx="1"/>
          </p:nvPr>
        </p:nvSpPr>
        <p:spPr/>
        <p:txBody>
          <a:bodyPr/>
          <a:lstStyle/>
          <a:p>
            <a:pPr marL="342900" indent="-342900">
              <a:buFont typeface="Arial" charset="0"/>
              <a:buChar char="•"/>
            </a:pPr>
            <a:r>
              <a:rPr lang="en-US" dirty="0"/>
              <a:t>It is a TAX!</a:t>
            </a:r>
          </a:p>
          <a:p>
            <a:pPr marL="342900" indent="-342900">
              <a:buFont typeface="Arial" charset="0"/>
              <a:buChar char="•"/>
            </a:pPr>
            <a:r>
              <a:rPr lang="en-US" dirty="0"/>
              <a:t>A tax on goods that are imported into the country</a:t>
            </a:r>
          </a:p>
          <a:p>
            <a:pPr marL="342900" indent="-342900">
              <a:buFont typeface="Arial" charset="0"/>
              <a:buChar char="•"/>
            </a:pPr>
            <a:r>
              <a:rPr lang="en-US" dirty="0"/>
              <a:t>SO, in the end who pays the taxes?</a:t>
            </a:r>
          </a:p>
          <a:p>
            <a:pPr marL="342900" indent="-342900">
              <a:buFont typeface="Arial" charset="0"/>
              <a:buChar char="•"/>
            </a:pPr>
            <a:r>
              <a:rPr lang="en-US" dirty="0"/>
              <a:t>WE DO! </a:t>
            </a:r>
          </a:p>
        </p:txBody>
      </p:sp>
    </p:spTree>
    <p:extLst>
      <p:ext uri="{BB962C8B-B14F-4D97-AF65-F5344CB8AC3E}">
        <p14:creationId xmlns:p14="http://schemas.microsoft.com/office/powerpoint/2010/main" val="12643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Pays for it?</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The importer first pays the tax on the goods being imported </a:t>
            </a:r>
          </a:p>
          <a:p>
            <a:pPr marL="914400" lvl="1" indent="-457200">
              <a:buFont typeface="Arial" panose="020B0604020202020204" pitchFamily="34" charset="0"/>
              <a:buChar char="•"/>
            </a:pPr>
            <a:r>
              <a:rPr lang="en-US" dirty="0"/>
              <a:t>Some businesses may use a ”third” party such as a broker that represents the business/individual purchasing the imported goods. The third party through the broker will then be responsible for paying the tax </a:t>
            </a:r>
          </a:p>
          <a:p>
            <a:pPr marL="914400" lvl="1" indent="-457200">
              <a:buFont typeface="Arial" panose="020B0604020202020204" pitchFamily="34" charset="0"/>
              <a:buChar char="•"/>
            </a:pPr>
            <a:r>
              <a:rPr lang="en-US" dirty="0"/>
              <a:t>The tax/duty is paid to U.S. Customs and Border Protection Service</a:t>
            </a:r>
          </a:p>
        </p:txBody>
      </p:sp>
    </p:spTree>
    <p:extLst>
      <p:ext uri="{BB962C8B-B14F-4D97-AF65-F5344CB8AC3E}">
        <p14:creationId xmlns:p14="http://schemas.microsoft.com/office/powerpoint/2010/main" val="278528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284" y="1103376"/>
            <a:ext cx="8681720" cy="762000"/>
          </a:xfrm>
        </p:spPr>
        <p:txBody>
          <a:bodyPr/>
          <a:lstStyle/>
          <a:p>
            <a:r>
              <a:rPr lang="en-US" dirty="0"/>
              <a:t>Who Pays For it?</a:t>
            </a:r>
          </a:p>
        </p:txBody>
      </p:sp>
      <p:sp>
        <p:nvSpPr>
          <p:cNvPr id="3" name="Content Placeholder 2"/>
          <p:cNvSpPr>
            <a:spLocks noGrp="1"/>
          </p:cNvSpPr>
          <p:nvPr>
            <p:ph idx="1"/>
          </p:nvPr>
        </p:nvSpPr>
        <p:spPr>
          <a:xfrm>
            <a:off x="109728" y="2057400"/>
            <a:ext cx="8942832" cy="4114800"/>
          </a:xfrm>
        </p:spPr>
        <p:txBody>
          <a:bodyPr/>
          <a:lstStyle/>
          <a:p>
            <a:pPr marL="457200" indent="-457200">
              <a:buFont typeface="Arial" panose="020B0604020202020204" pitchFamily="34" charset="0"/>
              <a:buChar char="•"/>
            </a:pPr>
            <a:r>
              <a:rPr lang="en-US" dirty="0"/>
              <a:t>Example: A large U.S. national electronics chain imports DVD players from their manufacturer in China, the U.S. store pays the tariff.</a:t>
            </a:r>
          </a:p>
          <a:p>
            <a:pPr marL="914400" lvl="1" indent="-457200">
              <a:buFont typeface="Arial" panose="020B0604020202020204" pitchFamily="34" charset="0"/>
              <a:buChar char="•"/>
            </a:pPr>
            <a:r>
              <a:rPr lang="en-US" dirty="0"/>
              <a:t>The store can ”eat” the cost and make a lower margin of profit AND the share holders of stocks/ or owners will loose out by receiving a lower stock dividend or lower profit</a:t>
            </a:r>
          </a:p>
          <a:p>
            <a:pPr marL="914400" lvl="1" indent="-457200">
              <a:buFont typeface="Arial" panose="020B0604020202020204" pitchFamily="34" charset="0"/>
              <a:buChar char="•"/>
            </a:pPr>
            <a:r>
              <a:rPr lang="en-US" dirty="0"/>
              <a:t>OR the store can pass the additional cost on to the consumer</a:t>
            </a:r>
          </a:p>
          <a:p>
            <a:pPr marL="914400" lvl="1" indent="-457200">
              <a:buFont typeface="Arial" panose="020B0604020202020204" pitchFamily="34" charset="0"/>
              <a:buChar char="•"/>
            </a:pPr>
            <a:r>
              <a:rPr lang="en-US" dirty="0"/>
              <a:t>Which option do you think will be chosen?</a:t>
            </a:r>
          </a:p>
          <a:p>
            <a:pPr marL="914400" lvl="1" indent="-457200">
              <a:buFont typeface="Arial" panose="020B0604020202020204" pitchFamily="34" charset="0"/>
              <a:buChar char="•"/>
            </a:pPr>
            <a:endParaRPr lang="en-US" dirty="0"/>
          </a:p>
        </p:txBody>
      </p:sp>
    </p:spTree>
    <p:extLst>
      <p:ext uri="{BB962C8B-B14F-4D97-AF65-F5344CB8AC3E}">
        <p14:creationId xmlns:p14="http://schemas.microsoft.com/office/powerpoint/2010/main" val="25132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Happens?</a:t>
            </a:r>
          </a:p>
        </p:txBody>
      </p:sp>
      <p:sp>
        <p:nvSpPr>
          <p:cNvPr id="3" name="Content Placeholder 2"/>
          <p:cNvSpPr>
            <a:spLocks noGrp="1"/>
          </p:cNvSpPr>
          <p:nvPr>
            <p:ph idx="1"/>
          </p:nvPr>
        </p:nvSpPr>
        <p:spPr/>
        <p:txBody>
          <a:bodyPr/>
          <a:lstStyle/>
          <a:p>
            <a:pPr marL="342900" indent="-342900">
              <a:buFont typeface="Arial" charset="0"/>
              <a:buChar char="•"/>
            </a:pPr>
            <a:r>
              <a:rPr lang="en-US" dirty="0"/>
              <a:t>Short-Term</a:t>
            </a:r>
          </a:p>
          <a:p>
            <a:pPr marL="800100" lvl="1" indent="-342900">
              <a:buFont typeface="Arial" charset="0"/>
              <a:buChar char="•"/>
            </a:pPr>
            <a:r>
              <a:rPr lang="en-US" dirty="0"/>
              <a:t>May see higher prices on many goods</a:t>
            </a:r>
          </a:p>
          <a:p>
            <a:pPr marL="1257300" lvl="2" indent="-342900">
              <a:buFont typeface="Arial" charset="0"/>
              <a:buChar char="•"/>
            </a:pPr>
            <a:r>
              <a:rPr lang="en-US" dirty="0"/>
              <a:t>Leads to reduction in consumption for some of those goods</a:t>
            </a:r>
          </a:p>
          <a:p>
            <a:pPr marL="342900" indent="-342900">
              <a:buFont typeface="Arial" charset="0"/>
              <a:buChar char="•"/>
            </a:pPr>
            <a:r>
              <a:rPr lang="en-US" dirty="0"/>
              <a:t>Long-Term</a:t>
            </a:r>
          </a:p>
          <a:p>
            <a:pPr marL="800100" lvl="1" indent="-342900">
              <a:buFont typeface="Arial" charset="0"/>
              <a:buChar char="•"/>
            </a:pPr>
            <a:r>
              <a:rPr lang="en-US" dirty="0"/>
              <a:t>Decline in competition could lead to less domestic efficiency and eventual increase in costs</a:t>
            </a:r>
          </a:p>
          <a:p>
            <a:pPr marL="800100" lvl="1" indent="-342900">
              <a:buFont typeface="Arial" charset="0"/>
              <a:buChar char="•"/>
            </a:pPr>
            <a:r>
              <a:rPr lang="en-US" dirty="0"/>
              <a:t>Domestic producers may increase their costs to match the costs of the foreign products and or stay just below those costs still increasing the costs to consumers and for other businesses</a:t>
            </a:r>
          </a:p>
        </p:txBody>
      </p:sp>
      <p:sp>
        <p:nvSpPr>
          <p:cNvPr id="4" name="TextBox 3">
            <a:extLst>
              <a:ext uri="{FF2B5EF4-FFF2-40B4-BE49-F238E27FC236}">
                <a16:creationId xmlns:a16="http://schemas.microsoft.com/office/drawing/2014/main" id="{E9A09C25-46E2-9F49-B703-2F9CBCAEBD0C}"/>
              </a:ext>
            </a:extLst>
          </p:cNvPr>
          <p:cNvSpPr txBox="1"/>
          <p:nvPr/>
        </p:nvSpPr>
        <p:spPr>
          <a:xfrm>
            <a:off x="322072" y="6368534"/>
            <a:ext cx="8494776" cy="338554"/>
          </a:xfrm>
          <a:prstGeom prst="rect">
            <a:avLst/>
          </a:prstGeom>
          <a:noFill/>
        </p:spPr>
        <p:txBody>
          <a:bodyPr wrap="square" rtlCol="0">
            <a:spAutoFit/>
          </a:bodyPr>
          <a:lstStyle/>
          <a:p>
            <a:r>
              <a:rPr lang="en-US" sz="1600" dirty="0"/>
              <a:t>Good Read: https://</a:t>
            </a:r>
            <a:r>
              <a:rPr lang="en-US" sz="1600" dirty="0" err="1"/>
              <a:t>www.taxpolicycenter.org</a:t>
            </a:r>
            <a:r>
              <a:rPr lang="en-US" sz="1600" dirty="0"/>
              <a:t>/</a:t>
            </a:r>
            <a:r>
              <a:rPr lang="en-US" sz="1600" dirty="0" err="1"/>
              <a:t>taxvox</a:t>
            </a:r>
            <a:r>
              <a:rPr lang="en-US" sz="1600" dirty="0"/>
              <a:t>/what-tariff-and-who-pays-it</a:t>
            </a:r>
          </a:p>
        </p:txBody>
      </p:sp>
    </p:spTree>
    <p:extLst>
      <p:ext uri="{BB962C8B-B14F-4D97-AF65-F5344CB8AC3E}">
        <p14:creationId xmlns:p14="http://schemas.microsoft.com/office/powerpoint/2010/main" val="6699241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60BBF-B593-7245-BF06-26EA5E449247}"/>
              </a:ext>
            </a:extLst>
          </p:cNvPr>
          <p:cNvSpPr>
            <a:spLocks noGrp="1"/>
          </p:cNvSpPr>
          <p:nvPr>
            <p:ph type="title"/>
          </p:nvPr>
        </p:nvSpPr>
        <p:spPr>
          <a:xfrm>
            <a:off x="233680" y="1066800"/>
            <a:ext cx="8681720" cy="762000"/>
          </a:xfrm>
        </p:spPr>
        <p:txBody>
          <a:bodyPr/>
          <a:lstStyle/>
          <a:p>
            <a:r>
              <a:rPr lang="en-US" dirty="0"/>
              <a:t>Tariff on Steel and Aluminum</a:t>
            </a:r>
          </a:p>
        </p:txBody>
      </p:sp>
      <p:sp>
        <p:nvSpPr>
          <p:cNvPr id="3" name="Content Placeholder 2">
            <a:extLst>
              <a:ext uri="{FF2B5EF4-FFF2-40B4-BE49-F238E27FC236}">
                <a16:creationId xmlns:a16="http://schemas.microsoft.com/office/drawing/2014/main" id="{BE72AD89-ED73-D14A-A90B-D9716CB4402E}"/>
              </a:ext>
            </a:extLst>
          </p:cNvPr>
          <p:cNvSpPr>
            <a:spLocks noGrp="1"/>
          </p:cNvSpPr>
          <p:nvPr>
            <p:ph idx="1"/>
          </p:nvPr>
        </p:nvSpPr>
        <p:spPr>
          <a:xfrm>
            <a:off x="116114" y="1773198"/>
            <a:ext cx="8799286" cy="4114800"/>
          </a:xfrm>
        </p:spPr>
        <p:txBody>
          <a:bodyPr/>
          <a:lstStyle/>
          <a:p>
            <a:pPr marL="342900" indent="-342900">
              <a:buFont typeface="Arial" panose="020B0604020202020204" pitchFamily="34" charset="0"/>
              <a:buChar char="•"/>
            </a:pPr>
            <a:r>
              <a:rPr lang="en-US" dirty="0"/>
              <a:t>Tariffs placed on Steel and Aluminum</a:t>
            </a:r>
          </a:p>
          <a:p>
            <a:pPr marL="800100" lvl="1" indent="-342900">
              <a:buFont typeface="Arial" panose="020B0604020202020204" pitchFamily="34" charset="0"/>
              <a:buChar char="•"/>
            </a:pPr>
            <a:r>
              <a:rPr lang="en-US" dirty="0"/>
              <a:t>Robert Scott of the Economic Policy Institute: as of late 2018 hundreds of jobs have been created! YEAH!</a:t>
            </a:r>
          </a:p>
          <a:p>
            <a:pPr marL="800100" lvl="1" indent="-342900">
              <a:buFont typeface="Arial" panose="020B0604020202020204" pitchFamily="34" charset="0"/>
              <a:buChar char="•"/>
            </a:pPr>
            <a:r>
              <a:rPr lang="en-US" dirty="0"/>
              <a:t>HOWEVER the U.S. consumer/taxpayer has subsidized these jobs. Estimates range from between $300,000 - $2.3 million per job created.</a:t>
            </a:r>
          </a:p>
        </p:txBody>
      </p:sp>
      <p:pic>
        <p:nvPicPr>
          <p:cNvPr id="5" name="Picture 4">
            <a:extLst>
              <a:ext uri="{FF2B5EF4-FFF2-40B4-BE49-F238E27FC236}">
                <a16:creationId xmlns:a16="http://schemas.microsoft.com/office/drawing/2014/main" id="{0687CCDB-54AB-D046-B802-7923166892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2122" y="3626498"/>
            <a:ext cx="3891878" cy="3131193"/>
          </a:xfrm>
          <a:prstGeom prst="rect">
            <a:avLst/>
          </a:prstGeom>
        </p:spPr>
      </p:pic>
      <p:sp>
        <p:nvSpPr>
          <p:cNvPr id="6" name="TextBox 5">
            <a:extLst>
              <a:ext uri="{FF2B5EF4-FFF2-40B4-BE49-F238E27FC236}">
                <a16:creationId xmlns:a16="http://schemas.microsoft.com/office/drawing/2014/main" id="{08AD7348-80D3-1F4A-99FE-250544EE7B25}"/>
              </a:ext>
            </a:extLst>
          </p:cNvPr>
          <p:cNvSpPr txBox="1"/>
          <p:nvPr/>
        </p:nvSpPr>
        <p:spPr>
          <a:xfrm>
            <a:off x="5252122" y="5631160"/>
            <a:ext cx="747486" cy="369332"/>
          </a:xfrm>
          <a:prstGeom prst="rect">
            <a:avLst/>
          </a:prstGeom>
          <a:noFill/>
        </p:spPr>
        <p:txBody>
          <a:bodyPr wrap="square" rtlCol="0">
            <a:spAutoFit/>
          </a:bodyPr>
          <a:lstStyle/>
          <a:p>
            <a:r>
              <a:rPr lang="en-US" dirty="0"/>
              <a:t>$200</a:t>
            </a:r>
          </a:p>
        </p:txBody>
      </p:sp>
      <p:sp>
        <p:nvSpPr>
          <p:cNvPr id="7" name="TextBox 6">
            <a:extLst>
              <a:ext uri="{FF2B5EF4-FFF2-40B4-BE49-F238E27FC236}">
                <a16:creationId xmlns:a16="http://schemas.microsoft.com/office/drawing/2014/main" id="{7C24F5C7-BF2D-AB43-B3B9-82BD76C0FFFD}"/>
              </a:ext>
            </a:extLst>
          </p:cNvPr>
          <p:cNvSpPr txBox="1"/>
          <p:nvPr/>
        </p:nvSpPr>
        <p:spPr>
          <a:xfrm>
            <a:off x="5252122" y="4753028"/>
            <a:ext cx="1037771" cy="369332"/>
          </a:xfrm>
          <a:prstGeom prst="rect">
            <a:avLst/>
          </a:prstGeom>
          <a:noFill/>
        </p:spPr>
        <p:txBody>
          <a:bodyPr wrap="square" rtlCol="0">
            <a:spAutoFit/>
          </a:bodyPr>
          <a:lstStyle/>
          <a:p>
            <a:r>
              <a:rPr lang="en-US" dirty="0"/>
              <a:t>$600</a:t>
            </a:r>
          </a:p>
        </p:txBody>
      </p:sp>
      <p:sp>
        <p:nvSpPr>
          <p:cNvPr id="8" name="TextBox 7">
            <a:extLst>
              <a:ext uri="{FF2B5EF4-FFF2-40B4-BE49-F238E27FC236}">
                <a16:creationId xmlns:a16="http://schemas.microsoft.com/office/drawing/2014/main" id="{D62C0C48-3E5E-0D47-9A99-46A6A6E936E9}"/>
              </a:ext>
            </a:extLst>
          </p:cNvPr>
          <p:cNvSpPr txBox="1"/>
          <p:nvPr/>
        </p:nvSpPr>
        <p:spPr>
          <a:xfrm>
            <a:off x="5252122" y="5192094"/>
            <a:ext cx="1291772" cy="369332"/>
          </a:xfrm>
          <a:prstGeom prst="rect">
            <a:avLst/>
          </a:prstGeom>
          <a:noFill/>
        </p:spPr>
        <p:txBody>
          <a:bodyPr wrap="square" rtlCol="0">
            <a:spAutoFit/>
          </a:bodyPr>
          <a:lstStyle/>
          <a:p>
            <a:r>
              <a:rPr lang="en-US" dirty="0"/>
              <a:t>$400</a:t>
            </a:r>
          </a:p>
        </p:txBody>
      </p:sp>
    </p:spTree>
    <p:extLst>
      <p:ext uri="{BB962C8B-B14F-4D97-AF65-F5344CB8AC3E}">
        <p14:creationId xmlns:p14="http://schemas.microsoft.com/office/powerpoint/2010/main" val="176090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Depreciation Talking Points &amp; Reminders</a:t>
            </a:r>
          </a:p>
        </p:txBody>
      </p:sp>
      <p:sp>
        <p:nvSpPr>
          <p:cNvPr id="3" name="Content Placeholder 2"/>
          <p:cNvSpPr>
            <a:spLocks noGrp="1"/>
          </p:cNvSpPr>
          <p:nvPr>
            <p:ph idx="1"/>
          </p:nvPr>
        </p:nvSpPr>
        <p:spPr/>
        <p:txBody>
          <a:bodyPr/>
          <a:lstStyle/>
          <a:p>
            <a:pPr marL="342900" indent="-342900">
              <a:buFont typeface="Arial" charset="0"/>
              <a:buChar char="•"/>
            </a:pPr>
            <a:r>
              <a:rPr lang="en-US" dirty="0"/>
              <a:t>5-year or 7-year</a:t>
            </a:r>
          </a:p>
          <a:p>
            <a:pPr marL="342900" indent="-342900">
              <a:buFont typeface="Arial" charset="0"/>
              <a:buChar char="•"/>
            </a:pPr>
            <a:r>
              <a:rPr lang="en-US" dirty="0"/>
              <a:t>Section 179 limitations</a:t>
            </a:r>
          </a:p>
          <a:p>
            <a:pPr marL="342900" indent="-342900">
              <a:buFont typeface="Arial" charset="0"/>
              <a:buChar char="•"/>
            </a:pPr>
            <a:r>
              <a:rPr lang="en-US" dirty="0"/>
              <a:t>Special “bonus” depreciation</a:t>
            </a:r>
          </a:p>
          <a:p>
            <a:pPr marL="342900" indent="-342900">
              <a:buFont typeface="Arial" charset="0"/>
              <a:buChar char="•"/>
            </a:pPr>
            <a:r>
              <a:rPr lang="en-US" dirty="0"/>
              <a:t>Trade-in’s</a:t>
            </a:r>
          </a:p>
        </p:txBody>
      </p:sp>
    </p:spTree>
    <p:extLst>
      <p:ext uri="{BB962C8B-B14F-4D97-AF65-F5344CB8AC3E}">
        <p14:creationId xmlns:p14="http://schemas.microsoft.com/office/powerpoint/2010/main" val="371696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C877-566A-D648-A033-70B821FBDC4B}"/>
              </a:ext>
            </a:extLst>
          </p:cNvPr>
          <p:cNvSpPr>
            <a:spLocks noGrp="1"/>
          </p:cNvSpPr>
          <p:nvPr>
            <p:ph type="title"/>
          </p:nvPr>
        </p:nvSpPr>
        <p:spPr>
          <a:xfrm>
            <a:off x="4100286" y="732971"/>
            <a:ext cx="4815114" cy="762000"/>
          </a:xfrm>
        </p:spPr>
        <p:txBody>
          <a:bodyPr/>
          <a:lstStyle/>
          <a:p>
            <a:r>
              <a:rPr lang="en-US" dirty="0"/>
              <a:t>Who is paying for it?</a:t>
            </a:r>
          </a:p>
        </p:txBody>
      </p:sp>
      <p:sp>
        <p:nvSpPr>
          <p:cNvPr id="3" name="Content Placeholder 2">
            <a:extLst>
              <a:ext uri="{FF2B5EF4-FFF2-40B4-BE49-F238E27FC236}">
                <a16:creationId xmlns:a16="http://schemas.microsoft.com/office/drawing/2014/main" id="{CBA68E0B-A740-F14E-AD74-8E0EFBC45E54}"/>
              </a:ext>
            </a:extLst>
          </p:cNvPr>
          <p:cNvSpPr>
            <a:spLocks noGrp="1"/>
          </p:cNvSpPr>
          <p:nvPr>
            <p:ph idx="1"/>
          </p:nvPr>
        </p:nvSpPr>
        <p:spPr>
          <a:xfrm>
            <a:off x="233680" y="1407886"/>
            <a:ext cx="8681720" cy="4956628"/>
          </a:xfrm>
        </p:spPr>
        <p:txBody>
          <a:bodyPr/>
          <a:lstStyle/>
          <a:p>
            <a:pPr marL="342900" indent="-342900">
              <a:buFont typeface="Arial" panose="020B0604020202020204" pitchFamily="34" charset="0"/>
              <a:buChar char="•"/>
            </a:pPr>
            <a:r>
              <a:rPr lang="en-US" sz="1800" dirty="0"/>
              <a:t>Industries with slim margins typically pass the tariffs on to consumers such as grocery stores and other retail outlets.</a:t>
            </a:r>
          </a:p>
        </p:txBody>
      </p:sp>
      <p:pic>
        <p:nvPicPr>
          <p:cNvPr id="5" name="Picture 4">
            <a:extLst>
              <a:ext uri="{FF2B5EF4-FFF2-40B4-BE49-F238E27FC236}">
                <a16:creationId xmlns:a16="http://schemas.microsoft.com/office/drawing/2014/main" id="{E937F0B2-D8CA-044F-BBEE-E983E412A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0740" y="2139042"/>
            <a:ext cx="4927600" cy="3581400"/>
          </a:xfrm>
          <a:prstGeom prst="rect">
            <a:avLst/>
          </a:prstGeom>
        </p:spPr>
      </p:pic>
    </p:spTree>
    <p:extLst>
      <p:ext uri="{BB962C8B-B14F-4D97-AF65-F5344CB8AC3E}">
        <p14:creationId xmlns:p14="http://schemas.microsoft.com/office/powerpoint/2010/main" val="165239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40977-6AB5-6F46-9015-00AC38132EAA}"/>
              </a:ext>
            </a:extLst>
          </p:cNvPr>
          <p:cNvSpPr>
            <a:spLocks noGrp="1"/>
          </p:cNvSpPr>
          <p:nvPr>
            <p:ph type="title"/>
          </p:nvPr>
        </p:nvSpPr>
        <p:spPr>
          <a:xfrm>
            <a:off x="233680" y="1248228"/>
            <a:ext cx="8681720" cy="762000"/>
          </a:xfrm>
        </p:spPr>
        <p:txBody>
          <a:bodyPr/>
          <a:lstStyle/>
          <a:p>
            <a:r>
              <a:rPr lang="en-US" dirty="0"/>
              <a:t>Who’s Paying For It?</a:t>
            </a:r>
          </a:p>
        </p:txBody>
      </p:sp>
      <p:sp>
        <p:nvSpPr>
          <p:cNvPr id="3" name="Content Placeholder 2">
            <a:extLst>
              <a:ext uri="{FF2B5EF4-FFF2-40B4-BE49-F238E27FC236}">
                <a16:creationId xmlns:a16="http://schemas.microsoft.com/office/drawing/2014/main" id="{3A0A5839-57AE-FD47-AB90-607F74377D3C}"/>
              </a:ext>
            </a:extLst>
          </p:cNvPr>
          <p:cNvSpPr>
            <a:spLocks noGrp="1"/>
          </p:cNvSpPr>
          <p:nvPr>
            <p:ph idx="1"/>
          </p:nvPr>
        </p:nvSpPr>
        <p:spPr>
          <a:xfrm>
            <a:off x="233680" y="1959428"/>
            <a:ext cx="8681720" cy="4114800"/>
          </a:xfrm>
        </p:spPr>
        <p:txBody>
          <a:bodyPr/>
          <a:lstStyle/>
          <a:p>
            <a:pPr marL="342900" indent="-342900">
              <a:buFont typeface="Arial" panose="020B0604020202020204" pitchFamily="34" charset="0"/>
              <a:buChar char="•"/>
            </a:pPr>
            <a:r>
              <a:rPr lang="en-US" sz="1800" dirty="0"/>
              <a:t>Federal Reserve and Univ. of Chicago Researchers found that consumers “bore between 125 and 225 percent of the costs of washing machine tariffs”</a:t>
            </a:r>
          </a:p>
          <a:p>
            <a:pPr marL="800100" lvl="1" indent="-342900">
              <a:buFont typeface="Arial" panose="020B0604020202020204" pitchFamily="34" charset="0"/>
              <a:buChar char="•"/>
            </a:pPr>
            <a:r>
              <a:rPr lang="en-US" sz="1400" dirty="0"/>
              <a:t>How is that possible, they paid more than 100% of the tariff???</a:t>
            </a:r>
          </a:p>
          <a:p>
            <a:pPr marL="800100" lvl="1" indent="-342900">
              <a:buFont typeface="Arial" panose="020B0604020202020204" pitchFamily="34" charset="0"/>
              <a:buChar char="•"/>
            </a:pPr>
            <a:r>
              <a:rPr lang="en-US" sz="1400" dirty="0"/>
              <a:t>WELL, the appliance retailers charged even more than the tariffs had cost them!</a:t>
            </a:r>
          </a:p>
          <a:p>
            <a:endParaRPr lang="en-US" dirty="0"/>
          </a:p>
        </p:txBody>
      </p:sp>
      <p:pic>
        <p:nvPicPr>
          <p:cNvPr id="5" name="Picture 4">
            <a:extLst>
              <a:ext uri="{FF2B5EF4-FFF2-40B4-BE49-F238E27FC236}">
                <a16:creationId xmlns:a16="http://schemas.microsoft.com/office/drawing/2014/main" id="{57CED71F-2E1E-1442-81D7-923584D9C3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7169" y="3599543"/>
            <a:ext cx="3669074" cy="3088821"/>
          </a:xfrm>
          <a:prstGeom prst="rect">
            <a:avLst/>
          </a:prstGeom>
        </p:spPr>
      </p:pic>
      <p:sp>
        <p:nvSpPr>
          <p:cNvPr id="6" name="TextBox 5">
            <a:extLst>
              <a:ext uri="{FF2B5EF4-FFF2-40B4-BE49-F238E27FC236}">
                <a16:creationId xmlns:a16="http://schemas.microsoft.com/office/drawing/2014/main" id="{300E2710-4F5D-4F40-98BA-551836327A60}"/>
              </a:ext>
            </a:extLst>
          </p:cNvPr>
          <p:cNvSpPr txBox="1"/>
          <p:nvPr/>
        </p:nvSpPr>
        <p:spPr>
          <a:xfrm>
            <a:off x="2989943" y="3414877"/>
            <a:ext cx="1415143" cy="369332"/>
          </a:xfrm>
          <a:prstGeom prst="rect">
            <a:avLst/>
          </a:prstGeom>
          <a:solidFill>
            <a:schemeClr val="bg1"/>
          </a:solidFill>
        </p:spPr>
        <p:txBody>
          <a:bodyPr wrap="square" rtlCol="0">
            <a:spAutoFit/>
          </a:bodyPr>
          <a:lstStyle/>
          <a:p>
            <a:r>
              <a:rPr lang="en-US" dirty="0"/>
              <a:t>$499 in 2016</a:t>
            </a:r>
          </a:p>
        </p:txBody>
      </p:sp>
      <p:sp>
        <p:nvSpPr>
          <p:cNvPr id="7" name="TextBox 6">
            <a:extLst>
              <a:ext uri="{FF2B5EF4-FFF2-40B4-BE49-F238E27FC236}">
                <a16:creationId xmlns:a16="http://schemas.microsoft.com/office/drawing/2014/main" id="{C6839CF3-E9C7-F343-BD43-A8DF232D852A}"/>
              </a:ext>
            </a:extLst>
          </p:cNvPr>
          <p:cNvSpPr txBox="1"/>
          <p:nvPr/>
        </p:nvSpPr>
        <p:spPr>
          <a:xfrm>
            <a:off x="4727122" y="3414877"/>
            <a:ext cx="1415143" cy="369332"/>
          </a:xfrm>
          <a:prstGeom prst="rect">
            <a:avLst/>
          </a:prstGeom>
          <a:solidFill>
            <a:schemeClr val="bg1"/>
          </a:solidFill>
        </p:spPr>
        <p:txBody>
          <a:bodyPr wrap="square" rtlCol="0">
            <a:spAutoFit/>
          </a:bodyPr>
          <a:lstStyle/>
          <a:p>
            <a:r>
              <a:rPr lang="en-US" dirty="0"/>
              <a:t>$599 in 2019</a:t>
            </a:r>
          </a:p>
        </p:txBody>
      </p:sp>
    </p:spTree>
    <p:extLst>
      <p:ext uri="{BB962C8B-B14F-4D97-AF65-F5344CB8AC3E}">
        <p14:creationId xmlns:p14="http://schemas.microsoft.com/office/powerpoint/2010/main" val="291322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6A036B-B4A9-4444-A842-9A72F4E67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237" y="3554730"/>
            <a:ext cx="4003963" cy="3303270"/>
          </a:xfrm>
          <a:prstGeom prst="rect">
            <a:avLst/>
          </a:prstGeom>
        </p:spPr>
      </p:pic>
      <p:sp>
        <p:nvSpPr>
          <p:cNvPr id="3" name="Content Placeholder 2">
            <a:extLst>
              <a:ext uri="{FF2B5EF4-FFF2-40B4-BE49-F238E27FC236}">
                <a16:creationId xmlns:a16="http://schemas.microsoft.com/office/drawing/2014/main" id="{D7668657-7AD9-3746-B4BF-21AAE7051759}"/>
              </a:ext>
            </a:extLst>
          </p:cNvPr>
          <p:cNvSpPr>
            <a:spLocks noGrp="1"/>
          </p:cNvSpPr>
          <p:nvPr>
            <p:ph idx="1"/>
          </p:nvPr>
        </p:nvSpPr>
        <p:spPr>
          <a:xfrm>
            <a:off x="46643" y="1248228"/>
            <a:ext cx="8681720" cy="4114800"/>
          </a:xfrm>
        </p:spPr>
        <p:txBody>
          <a:bodyPr/>
          <a:lstStyle/>
          <a:p>
            <a:pPr marL="342900" indent="-342900">
              <a:buFont typeface="Arial" panose="020B0604020202020204" pitchFamily="34" charset="0"/>
              <a:buChar char="•"/>
            </a:pPr>
            <a:r>
              <a:rPr lang="en-US" sz="1800" dirty="0"/>
              <a:t>Federal Reserve of NY, Princeton Univ. and Columbia Univ. found that domestic consumers felt the brunt of the 2018 tariffs with a ”reduction in U.S. real income of $1.4 billion per month”</a:t>
            </a:r>
          </a:p>
          <a:p>
            <a:pPr marL="342900" indent="-342900">
              <a:buFont typeface="Arial" panose="020B0604020202020204" pitchFamily="34" charset="0"/>
              <a:buChar char="•"/>
            </a:pPr>
            <a:r>
              <a:rPr lang="en-US" sz="1800" dirty="0"/>
              <a:t>Domestic producers of products competing with foreign goods that have a tariff also raise prices, this may boost their profits but the users of those goods are now hurt i.e. automotive industry purchasing steel.</a:t>
            </a:r>
          </a:p>
          <a:p>
            <a:pPr marL="800100" lvl="1" indent="-342900">
              <a:buFont typeface="Arial" panose="020B0604020202020204" pitchFamily="34" charset="0"/>
              <a:buChar char="•"/>
            </a:pPr>
            <a:r>
              <a:rPr lang="en-US" sz="1400" dirty="0"/>
              <a:t>They may reduce their overall purchases, cut jobs, or look at even cheaper market options</a:t>
            </a:r>
          </a:p>
          <a:p>
            <a:endParaRPr lang="en-US" dirty="0"/>
          </a:p>
        </p:txBody>
      </p:sp>
      <p:sp>
        <p:nvSpPr>
          <p:cNvPr id="4" name="Title 1">
            <a:extLst>
              <a:ext uri="{FF2B5EF4-FFF2-40B4-BE49-F238E27FC236}">
                <a16:creationId xmlns:a16="http://schemas.microsoft.com/office/drawing/2014/main" id="{CE10DAE5-1284-604F-BA53-B20918F1C06C}"/>
              </a:ext>
            </a:extLst>
          </p:cNvPr>
          <p:cNvSpPr>
            <a:spLocks noGrp="1"/>
          </p:cNvSpPr>
          <p:nvPr>
            <p:ph type="title"/>
          </p:nvPr>
        </p:nvSpPr>
        <p:spPr>
          <a:xfrm>
            <a:off x="4274456" y="551544"/>
            <a:ext cx="4640943" cy="762000"/>
          </a:xfrm>
        </p:spPr>
        <p:txBody>
          <a:bodyPr/>
          <a:lstStyle/>
          <a:p>
            <a:r>
              <a:rPr lang="en-US" dirty="0"/>
              <a:t>Who’s Paying For It?</a:t>
            </a:r>
          </a:p>
        </p:txBody>
      </p:sp>
      <p:sp>
        <p:nvSpPr>
          <p:cNvPr id="7" name="TextBox 6">
            <a:extLst>
              <a:ext uri="{FF2B5EF4-FFF2-40B4-BE49-F238E27FC236}">
                <a16:creationId xmlns:a16="http://schemas.microsoft.com/office/drawing/2014/main" id="{A6BB5512-26CF-844F-A9B9-63D8918653EC}"/>
              </a:ext>
            </a:extLst>
          </p:cNvPr>
          <p:cNvSpPr txBox="1"/>
          <p:nvPr/>
        </p:nvSpPr>
        <p:spPr>
          <a:xfrm>
            <a:off x="137885" y="3795486"/>
            <a:ext cx="4136571" cy="1754326"/>
          </a:xfrm>
          <a:prstGeom prst="rect">
            <a:avLst/>
          </a:prstGeom>
          <a:noFill/>
        </p:spPr>
        <p:txBody>
          <a:bodyPr wrap="square" rtlCol="0">
            <a:spAutoFit/>
          </a:bodyPr>
          <a:lstStyle/>
          <a:p>
            <a:pPr marL="342900" indent="-342900">
              <a:buFont typeface="Arial" panose="020B0604020202020204" pitchFamily="34" charset="0"/>
              <a:buChar char="•"/>
            </a:pPr>
            <a:r>
              <a:rPr lang="en-US" dirty="0"/>
              <a:t>The newer round of 15% tariff on Chinese goods would cost the avg. American family about $460 a year according to economists  at the University College of London and the London School of Economics</a:t>
            </a:r>
          </a:p>
        </p:txBody>
      </p:sp>
    </p:spTree>
    <p:extLst>
      <p:ext uri="{BB962C8B-B14F-4D97-AF65-F5344CB8AC3E}">
        <p14:creationId xmlns:p14="http://schemas.microsoft.com/office/powerpoint/2010/main" val="89914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B39D-99E5-5145-8C41-02C1E159F307}"/>
              </a:ext>
            </a:extLst>
          </p:cNvPr>
          <p:cNvSpPr>
            <a:spLocks noGrp="1"/>
          </p:cNvSpPr>
          <p:nvPr>
            <p:ph type="title"/>
          </p:nvPr>
        </p:nvSpPr>
        <p:spPr/>
        <p:txBody>
          <a:bodyPr/>
          <a:lstStyle/>
          <a:p>
            <a:r>
              <a:rPr lang="en-US" dirty="0"/>
              <a:t>Market Facilitation Program (MFP)</a:t>
            </a:r>
          </a:p>
        </p:txBody>
      </p:sp>
    </p:spTree>
    <p:extLst>
      <p:ext uri="{BB962C8B-B14F-4D97-AF65-F5344CB8AC3E}">
        <p14:creationId xmlns:p14="http://schemas.microsoft.com/office/powerpoint/2010/main" val="7930663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5F301-53F0-464C-B3BE-44EB9258BF9C}"/>
              </a:ext>
            </a:extLst>
          </p:cNvPr>
          <p:cNvSpPr>
            <a:spLocks noGrp="1"/>
          </p:cNvSpPr>
          <p:nvPr>
            <p:ph type="title"/>
          </p:nvPr>
        </p:nvSpPr>
        <p:spPr/>
        <p:txBody>
          <a:bodyPr/>
          <a:lstStyle/>
          <a:p>
            <a:r>
              <a:rPr lang="en-US" dirty="0"/>
              <a:t>Farm Income</a:t>
            </a:r>
          </a:p>
        </p:txBody>
      </p:sp>
      <p:sp>
        <p:nvSpPr>
          <p:cNvPr id="3" name="Content Placeholder 2">
            <a:extLst>
              <a:ext uri="{FF2B5EF4-FFF2-40B4-BE49-F238E27FC236}">
                <a16:creationId xmlns:a16="http://schemas.microsoft.com/office/drawing/2014/main" id="{F5F7E126-33C7-AC43-B6FA-FB7030150522}"/>
              </a:ext>
            </a:extLst>
          </p:cNvPr>
          <p:cNvSpPr>
            <a:spLocks noGrp="1"/>
          </p:cNvSpPr>
          <p:nvPr>
            <p:ph idx="1"/>
          </p:nvPr>
        </p:nvSpPr>
        <p:spPr/>
        <p:txBody>
          <a:bodyPr/>
          <a:lstStyle/>
          <a:p>
            <a:pPr marL="342900" indent="-342900">
              <a:buFont typeface="Arial" panose="020B0604020202020204" pitchFamily="34" charset="0"/>
              <a:buChar char="•"/>
            </a:pPr>
            <a:r>
              <a:rPr lang="en-US" dirty="0"/>
              <a:t>USDA Forecasting a 10% increase in Ag Income (about $8.5 Billion) for 2019 when compared to 2018</a:t>
            </a:r>
          </a:p>
          <a:p>
            <a:pPr marL="342900" indent="-342900">
              <a:buFont typeface="Arial" panose="020B0604020202020204" pitchFamily="34" charset="0"/>
              <a:buChar char="•"/>
            </a:pPr>
            <a:r>
              <a:rPr lang="en-US" dirty="0"/>
              <a:t>Direct Farm Payments from the MFP is expected to be about $22.4 Billion ($8.8 Billion in 2018), 64% increase</a:t>
            </a:r>
          </a:p>
          <a:p>
            <a:pPr marL="800100" lvl="1" indent="-342900">
              <a:buFont typeface="Arial" panose="020B0604020202020204" pitchFamily="34" charset="0"/>
              <a:buChar char="•"/>
            </a:pPr>
            <a:r>
              <a:rPr lang="en-US" dirty="0"/>
              <a:t>This would account for about 24% of all farm income</a:t>
            </a:r>
          </a:p>
          <a:p>
            <a:endParaRPr lang="en-US" dirty="0"/>
          </a:p>
        </p:txBody>
      </p:sp>
    </p:spTree>
    <p:extLst>
      <p:ext uri="{BB962C8B-B14F-4D97-AF65-F5344CB8AC3E}">
        <p14:creationId xmlns:p14="http://schemas.microsoft.com/office/powerpoint/2010/main" val="137486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22248"/>
            <a:ext cx="8681720" cy="762000"/>
          </a:xfrm>
        </p:spPr>
        <p:txBody>
          <a:bodyPr/>
          <a:lstStyle/>
          <a:p>
            <a:r>
              <a:rPr lang="en-US" dirty="0"/>
              <a:t>What is it?</a:t>
            </a:r>
          </a:p>
        </p:txBody>
      </p:sp>
      <p:sp>
        <p:nvSpPr>
          <p:cNvPr id="3" name="Content Placeholder 2"/>
          <p:cNvSpPr>
            <a:spLocks noGrp="1"/>
          </p:cNvSpPr>
          <p:nvPr>
            <p:ph idx="1"/>
          </p:nvPr>
        </p:nvSpPr>
        <p:spPr>
          <a:xfrm>
            <a:off x="228600" y="2118991"/>
            <a:ext cx="8681720" cy="4114800"/>
          </a:xfrm>
        </p:spPr>
        <p:txBody>
          <a:bodyPr/>
          <a:lstStyle/>
          <a:p>
            <a:pPr marL="342900" indent="-342900">
              <a:buFont typeface="Arial" charset="0"/>
              <a:buChar char="•"/>
            </a:pPr>
            <a:r>
              <a:rPr lang="en-US" dirty="0"/>
              <a:t>Direct payments to farmers that have been impacted by retaliatory tariffs</a:t>
            </a:r>
          </a:p>
          <a:p>
            <a:pPr marL="342900" indent="-342900">
              <a:buFont typeface="Arial" charset="0"/>
              <a:buChar char="•"/>
            </a:pPr>
            <a:r>
              <a:rPr lang="en-US" dirty="0"/>
              <a:t>Established under the Commodity Credit Corp (CCC)</a:t>
            </a:r>
          </a:p>
          <a:p>
            <a:pPr marL="800100" lvl="1" indent="-342900">
              <a:buFont typeface="Arial" charset="0"/>
              <a:buChar char="•"/>
            </a:pPr>
            <a:r>
              <a:rPr lang="en-US" dirty="0"/>
              <a:t>CCC established to assist during the great depression</a:t>
            </a:r>
          </a:p>
          <a:p>
            <a:pPr marL="800100" lvl="1" indent="-342900">
              <a:buFont typeface="Arial" charset="0"/>
              <a:buChar char="•"/>
            </a:pPr>
            <a:r>
              <a:rPr lang="en-US" dirty="0"/>
              <a:t>CCC is under the USDA – FSA</a:t>
            </a:r>
          </a:p>
          <a:p>
            <a:pPr marL="342900" indent="-342900">
              <a:buFont typeface="Arial" charset="0"/>
              <a:buChar char="•"/>
            </a:pPr>
            <a:r>
              <a:rPr lang="en-US" dirty="0"/>
              <a:t>2</a:t>
            </a:r>
            <a:r>
              <a:rPr lang="en-US" baseline="30000" dirty="0"/>
              <a:t>nd</a:t>
            </a:r>
            <a:r>
              <a:rPr lang="en-US" dirty="0"/>
              <a:t> year of payments ($14.5 billion for 2019)</a:t>
            </a:r>
          </a:p>
          <a:p>
            <a:pPr marL="800100" lvl="1" indent="-342900">
              <a:buFont typeface="Arial" charset="0"/>
              <a:buChar char="•"/>
            </a:pPr>
            <a:r>
              <a:rPr lang="en-US" dirty="0"/>
              <a:t>2019 made in 3 tiers based on determined need. 1</a:t>
            </a:r>
            <a:r>
              <a:rPr lang="en-US" baseline="30000" dirty="0"/>
              <a:t>st</a:t>
            </a:r>
            <a:r>
              <a:rPr lang="en-US" dirty="0"/>
              <a:t> was 50% of possible total and then 25% and 25% if determined still needed</a:t>
            </a:r>
          </a:p>
          <a:p>
            <a:pPr marL="342900" indent="-342900">
              <a:buFont typeface="Arial" charset="0"/>
              <a:buChar char="•"/>
            </a:pPr>
            <a:r>
              <a:rPr lang="en-US" dirty="0"/>
              <a:t>Payments are determined differently than in 2018</a:t>
            </a:r>
          </a:p>
          <a:p>
            <a:pPr marL="342900" indent="-342900">
              <a:buFont typeface="Arial" charset="0"/>
              <a:buChar char="•"/>
            </a:pPr>
            <a:endParaRPr lang="en-US" dirty="0"/>
          </a:p>
        </p:txBody>
      </p:sp>
      <p:sp>
        <p:nvSpPr>
          <p:cNvPr id="4" name="TextBox 3">
            <a:extLst>
              <a:ext uri="{FF2B5EF4-FFF2-40B4-BE49-F238E27FC236}">
                <a16:creationId xmlns:a16="http://schemas.microsoft.com/office/drawing/2014/main" id="{BB68873F-D984-0E45-B5DE-62C26B4018F9}"/>
              </a:ext>
            </a:extLst>
          </p:cNvPr>
          <p:cNvSpPr txBox="1"/>
          <p:nvPr/>
        </p:nvSpPr>
        <p:spPr>
          <a:xfrm>
            <a:off x="228600" y="6368534"/>
            <a:ext cx="6336792" cy="307777"/>
          </a:xfrm>
          <a:prstGeom prst="rect">
            <a:avLst/>
          </a:prstGeom>
          <a:noFill/>
        </p:spPr>
        <p:txBody>
          <a:bodyPr wrap="square" rtlCol="0">
            <a:spAutoFit/>
          </a:bodyPr>
          <a:lstStyle/>
          <a:p>
            <a:r>
              <a:rPr lang="en-US" sz="1400" dirty="0"/>
              <a:t>USDA: https://</a:t>
            </a:r>
            <a:r>
              <a:rPr lang="en-US" sz="1400" dirty="0" err="1"/>
              <a:t>www.farmers.gov</a:t>
            </a:r>
            <a:r>
              <a:rPr lang="en-US" sz="1400" dirty="0"/>
              <a:t>/manage/</a:t>
            </a:r>
            <a:r>
              <a:rPr lang="en-US" sz="1400" dirty="0" err="1"/>
              <a:t>mfp</a:t>
            </a:r>
            <a:endParaRPr lang="en-US" sz="1400" dirty="0"/>
          </a:p>
        </p:txBody>
      </p:sp>
    </p:spTree>
    <p:extLst>
      <p:ext uri="{BB962C8B-B14F-4D97-AF65-F5344CB8AC3E}">
        <p14:creationId xmlns:p14="http://schemas.microsoft.com/office/powerpoint/2010/main" val="403342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140" y="779091"/>
            <a:ext cx="8681720" cy="762000"/>
          </a:xfrm>
        </p:spPr>
        <p:txBody>
          <a:bodyPr/>
          <a:lstStyle/>
          <a:p>
            <a:r>
              <a:rPr lang="en-US" dirty="0"/>
              <a:t>Issues</a:t>
            </a:r>
          </a:p>
        </p:txBody>
      </p:sp>
      <p:sp>
        <p:nvSpPr>
          <p:cNvPr id="3" name="Content Placeholder 2"/>
          <p:cNvSpPr>
            <a:spLocks noGrp="1"/>
          </p:cNvSpPr>
          <p:nvPr>
            <p:ph idx="1"/>
          </p:nvPr>
        </p:nvSpPr>
        <p:spPr>
          <a:xfrm>
            <a:off x="231140" y="1299135"/>
            <a:ext cx="8681720" cy="4288536"/>
          </a:xfrm>
        </p:spPr>
        <p:txBody>
          <a:bodyPr/>
          <a:lstStyle/>
          <a:p>
            <a:pPr marL="342900" indent="-342900">
              <a:buFont typeface="Arial" charset="0"/>
              <a:buChar char="•"/>
            </a:pPr>
            <a:r>
              <a:rPr lang="en-US" sz="2000" dirty="0"/>
              <a:t>$$ IF all 3 payments are paid for 2019 crop year it may exceed $24 billion</a:t>
            </a:r>
          </a:p>
          <a:p>
            <a:pPr marL="342900" indent="-342900">
              <a:buFont typeface="Arial" charset="0"/>
              <a:buChar char="•"/>
            </a:pPr>
            <a:r>
              <a:rPr lang="en-US" sz="2000" dirty="0"/>
              <a:t>For some farms in midwestern states this may be as high as 80% of their income</a:t>
            </a:r>
          </a:p>
          <a:p>
            <a:pPr marL="342900" indent="-342900">
              <a:buFont typeface="Arial" charset="0"/>
              <a:buChar char="•"/>
            </a:pPr>
            <a:r>
              <a:rPr lang="en-US" sz="2000" dirty="0"/>
              <a:t>Does it effect potential planting decisions?</a:t>
            </a:r>
          </a:p>
          <a:p>
            <a:pPr marL="800100" lvl="1" indent="-342900">
              <a:buFont typeface="Arial" charset="0"/>
              <a:buChar char="•"/>
            </a:pPr>
            <a:r>
              <a:rPr lang="en-US" sz="1600" dirty="0"/>
              <a:t>Yes, that was a rhetorical question</a:t>
            </a:r>
          </a:p>
          <a:p>
            <a:pPr marL="342900" indent="-342900">
              <a:buFont typeface="Arial" charset="0"/>
              <a:buChar char="•"/>
            </a:pPr>
            <a:r>
              <a:rPr lang="en-US" sz="2000" dirty="0"/>
              <a:t>Sets potential precedent for future payments</a:t>
            </a:r>
          </a:p>
          <a:p>
            <a:pPr marL="800100" lvl="1" indent="-342900">
              <a:buFont typeface="Arial" charset="0"/>
              <a:buChar char="•"/>
            </a:pPr>
            <a:r>
              <a:rPr lang="en-US" sz="1600" dirty="0"/>
              <a:t>Will this become an annually expected income? Should it?</a:t>
            </a:r>
          </a:p>
          <a:p>
            <a:pPr marL="342900" indent="-342900">
              <a:buFont typeface="Arial" charset="0"/>
              <a:buChar char="•"/>
            </a:pPr>
            <a:r>
              <a:rPr lang="en-US" sz="2000" dirty="0"/>
              <a:t>May allow for other established caps to be exceeded when added to other Federal USDA programs</a:t>
            </a:r>
          </a:p>
          <a:p>
            <a:pPr marL="342900" indent="-342900">
              <a:buFont typeface="Arial" charset="0"/>
              <a:buChar char="•"/>
            </a:pPr>
            <a:r>
              <a:rPr lang="en-US" sz="2000" dirty="0"/>
              <a:t>Will this create additional negative views of farm programs when the next Farm Bill is to be developed?</a:t>
            </a:r>
          </a:p>
          <a:p>
            <a:pPr marL="342900" indent="-342900">
              <a:buFont typeface="Arial" charset="0"/>
              <a:buChar char="•"/>
            </a:pPr>
            <a:r>
              <a:rPr lang="en-US" sz="2000" dirty="0"/>
              <a:t>Potential legal issues with the WTO?</a:t>
            </a:r>
          </a:p>
          <a:p>
            <a:pPr marL="342900" indent="-342900">
              <a:buFont typeface="Arial" charset="0"/>
              <a:buChar char="•"/>
            </a:pPr>
            <a:r>
              <a:rPr lang="en-US" sz="2000" dirty="0"/>
              <a:t>What about all of the other industries not receiving payments that have been a/effected by the trade policy? </a:t>
            </a:r>
          </a:p>
        </p:txBody>
      </p:sp>
      <p:sp>
        <p:nvSpPr>
          <p:cNvPr id="4" name="TextBox 3">
            <a:extLst>
              <a:ext uri="{FF2B5EF4-FFF2-40B4-BE49-F238E27FC236}">
                <a16:creationId xmlns:a16="http://schemas.microsoft.com/office/drawing/2014/main" id="{FBA4E10D-BEB9-2E4E-BCD9-22C62D18BCC3}"/>
              </a:ext>
            </a:extLst>
          </p:cNvPr>
          <p:cNvSpPr txBox="1"/>
          <p:nvPr/>
        </p:nvSpPr>
        <p:spPr>
          <a:xfrm>
            <a:off x="0" y="6327648"/>
            <a:ext cx="9144000" cy="523220"/>
          </a:xfrm>
          <a:prstGeom prst="rect">
            <a:avLst/>
          </a:prstGeom>
          <a:noFill/>
        </p:spPr>
        <p:txBody>
          <a:bodyPr wrap="square" rtlCol="0">
            <a:spAutoFit/>
          </a:bodyPr>
          <a:lstStyle/>
          <a:p>
            <a:r>
              <a:rPr lang="en-US" sz="1400" dirty="0"/>
              <a:t>Good article for further investigation at: https://</a:t>
            </a:r>
            <a:r>
              <a:rPr lang="en-US" sz="1400" dirty="0" err="1"/>
              <a:t>farmdocdaily.illinois.edu</a:t>
            </a:r>
            <a:r>
              <a:rPr lang="en-US" sz="1400" dirty="0"/>
              <a:t>/2019/11/the-market-facilitation-program-a-new-direction-in-public-agricultural-policy.html</a:t>
            </a:r>
          </a:p>
        </p:txBody>
      </p:sp>
    </p:spTree>
    <p:extLst>
      <p:ext uri="{BB962C8B-B14F-4D97-AF65-F5344CB8AC3E}">
        <p14:creationId xmlns:p14="http://schemas.microsoft.com/office/powerpoint/2010/main" val="114895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If Farmers Change Their Behavior?</a:t>
            </a:r>
          </a:p>
        </p:txBody>
      </p:sp>
      <p:sp>
        <p:nvSpPr>
          <p:cNvPr id="3" name="Content Placeholder 2"/>
          <p:cNvSpPr>
            <a:spLocks noGrp="1"/>
          </p:cNvSpPr>
          <p:nvPr>
            <p:ph idx="1"/>
          </p:nvPr>
        </p:nvSpPr>
        <p:spPr/>
        <p:txBody>
          <a:bodyPr/>
          <a:lstStyle/>
          <a:p>
            <a:pPr marL="342900" indent="-342900">
              <a:buFont typeface="Arial" charset="0"/>
              <a:buChar char="•"/>
            </a:pPr>
            <a:r>
              <a:rPr lang="en-US" dirty="0"/>
              <a:t>What is the best cure for low prices?</a:t>
            </a:r>
          </a:p>
          <a:p>
            <a:pPr marL="800100" lvl="1" indent="-342900">
              <a:buFont typeface="Arial" charset="0"/>
              <a:buChar char="•"/>
            </a:pPr>
            <a:r>
              <a:rPr lang="en-US" dirty="0"/>
              <a:t>Low Prices! Same is true for high prices.</a:t>
            </a:r>
          </a:p>
          <a:p>
            <a:pPr marL="342900" indent="-342900">
              <a:buFont typeface="Arial" charset="0"/>
              <a:buChar char="•"/>
            </a:pPr>
            <a:r>
              <a:rPr lang="en-US" dirty="0"/>
              <a:t>What other part of the ag industry could be hit if farmers make decisions?</a:t>
            </a:r>
          </a:p>
          <a:p>
            <a:pPr marL="800100" lvl="1" indent="-342900">
              <a:buFont typeface="Arial" charset="0"/>
              <a:buChar char="•"/>
            </a:pPr>
            <a:r>
              <a:rPr lang="en-US" dirty="0"/>
              <a:t>Usually we something similar to corn to soybeans?</a:t>
            </a:r>
          </a:p>
          <a:p>
            <a:pPr marL="800100" lvl="1" indent="-342900">
              <a:buFont typeface="Arial" charset="0"/>
              <a:buChar char="•"/>
            </a:pPr>
            <a:r>
              <a:rPr lang="en-US" dirty="0"/>
              <a:t>But what about grain to edible beans? </a:t>
            </a:r>
          </a:p>
          <a:p>
            <a:pPr marL="800100" lvl="1" indent="-342900">
              <a:buFont typeface="Arial" charset="0"/>
              <a:buChar char="•"/>
            </a:pPr>
            <a:r>
              <a:rPr lang="en-US" dirty="0"/>
              <a:t>Or tobacco to strawberries or tomato’s?</a:t>
            </a:r>
          </a:p>
          <a:p>
            <a:pPr marL="342900" indent="-342900">
              <a:buFont typeface="Arial" charset="0"/>
              <a:buChar char="•"/>
            </a:pPr>
            <a:r>
              <a:rPr lang="en-US" dirty="0"/>
              <a:t>We are already seeing some of this occur due to MFP as well as the trade war.</a:t>
            </a:r>
          </a:p>
          <a:p>
            <a:pPr marL="342900" indent="-342900">
              <a:buFont typeface="Arial" charset="0"/>
              <a:buChar char="•"/>
            </a:pPr>
            <a:r>
              <a:rPr lang="en-US" dirty="0"/>
              <a:t>So what's next?</a:t>
            </a:r>
          </a:p>
        </p:txBody>
      </p:sp>
    </p:spTree>
    <p:extLst>
      <p:ext uri="{BB962C8B-B14F-4D97-AF65-F5344CB8AC3E}">
        <p14:creationId xmlns:p14="http://schemas.microsoft.com/office/powerpoint/2010/main" val="28617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0" y="710184"/>
            <a:ext cx="2496312" cy="762000"/>
          </a:xfrm>
        </p:spPr>
        <p:txBody>
          <a:bodyPr/>
          <a:lstStyle/>
          <a:p>
            <a:r>
              <a:rPr lang="en-US" b="1" dirty="0"/>
              <a:t>Summary</a:t>
            </a:r>
          </a:p>
        </p:txBody>
      </p:sp>
      <p:sp>
        <p:nvSpPr>
          <p:cNvPr id="3" name="Content Placeholder 2"/>
          <p:cNvSpPr>
            <a:spLocks noGrp="1"/>
          </p:cNvSpPr>
          <p:nvPr>
            <p:ph idx="1"/>
          </p:nvPr>
        </p:nvSpPr>
        <p:spPr>
          <a:xfrm>
            <a:off x="238604" y="1303372"/>
            <a:ext cx="8681720" cy="4114800"/>
          </a:xfrm>
        </p:spPr>
        <p:txBody>
          <a:bodyPr/>
          <a:lstStyle/>
          <a:p>
            <a:pPr marL="342900" indent="-342900">
              <a:buFont typeface="Arial" charset="0"/>
              <a:buChar char="•"/>
            </a:pPr>
            <a:r>
              <a:rPr lang="en-US" sz="2000" dirty="0"/>
              <a:t>Depreciation: Get with your Tax preparer now and plan.</a:t>
            </a:r>
          </a:p>
          <a:p>
            <a:pPr marL="342900" indent="-342900">
              <a:buFont typeface="Arial" charset="0"/>
              <a:buChar char="•"/>
            </a:pPr>
            <a:r>
              <a:rPr lang="en-US" sz="2000" dirty="0"/>
              <a:t>QBI Deduction: </a:t>
            </a:r>
          </a:p>
          <a:p>
            <a:pPr marL="800100" lvl="1" indent="-342900">
              <a:buFont typeface="Arial" charset="0"/>
              <a:buChar char="•"/>
            </a:pPr>
            <a:r>
              <a:rPr lang="en-US" sz="1600" dirty="0"/>
              <a:t>Make sure they run this by hand to get it correct! </a:t>
            </a:r>
          </a:p>
          <a:p>
            <a:pPr marL="1257300" lvl="2" indent="-342900">
              <a:buFont typeface="Arial" charset="0"/>
              <a:buChar char="•"/>
            </a:pPr>
            <a:r>
              <a:rPr lang="en-US" sz="1400" dirty="0"/>
              <a:t>Last year much of the tax software was incorrect</a:t>
            </a:r>
          </a:p>
          <a:p>
            <a:pPr marL="800100" lvl="1" indent="-342900">
              <a:buFont typeface="Arial" charset="0"/>
              <a:buChar char="•"/>
            </a:pPr>
            <a:r>
              <a:rPr lang="en-US" sz="1600" dirty="0"/>
              <a:t>Oh heck, just file an Extension you know your going to anyhow</a:t>
            </a:r>
          </a:p>
          <a:p>
            <a:pPr marL="342900" indent="-342900">
              <a:buFont typeface="Arial" charset="0"/>
              <a:buChar char="•"/>
            </a:pPr>
            <a:r>
              <a:rPr lang="en-US" sz="2000" dirty="0"/>
              <a:t>Farm Syndicate: Work with your trusted advisor(s) to see if this effects you and if you need to change</a:t>
            </a:r>
          </a:p>
          <a:p>
            <a:pPr marL="342900" indent="-342900">
              <a:buFont typeface="Arial" charset="0"/>
              <a:buChar char="•"/>
            </a:pPr>
            <a:r>
              <a:rPr lang="en-US" sz="2000" dirty="0"/>
              <a:t>Trade</a:t>
            </a:r>
          </a:p>
          <a:p>
            <a:pPr marL="800100" lvl="1" indent="-342900">
              <a:buFont typeface="Arial" charset="0"/>
              <a:buChar char="•"/>
            </a:pPr>
            <a:r>
              <a:rPr lang="en-US" sz="1800" dirty="0"/>
              <a:t>Lost trust, lost markets, </a:t>
            </a:r>
          </a:p>
          <a:p>
            <a:pPr marL="800100" lvl="1" indent="-342900">
              <a:buFont typeface="Arial" charset="0"/>
              <a:buChar char="•"/>
            </a:pPr>
            <a:r>
              <a:rPr lang="en-US" sz="1800" dirty="0"/>
              <a:t>increased consumer costs, raw material and production costs, and stifled potential growth.</a:t>
            </a:r>
          </a:p>
          <a:p>
            <a:pPr marL="800100" lvl="1" indent="-342900">
              <a:buFont typeface="Arial" charset="0"/>
              <a:buChar char="•"/>
            </a:pPr>
            <a:r>
              <a:rPr lang="en-US" sz="1800" dirty="0"/>
              <a:t>Glimmers of hope? Always</a:t>
            </a:r>
          </a:p>
          <a:p>
            <a:pPr marL="342900" indent="-342900">
              <a:buFont typeface="Arial" charset="0"/>
              <a:buChar char="•"/>
            </a:pPr>
            <a:r>
              <a:rPr lang="en-US" sz="2000" dirty="0"/>
              <a:t>MFP: Could have long-term negative repercussions to future Farm Bills, USDA farm program payments</a:t>
            </a:r>
          </a:p>
          <a:p>
            <a:pPr marL="342900" indent="-342900">
              <a:buFont typeface="Arial" charset="0"/>
              <a:buChar char="•"/>
            </a:pPr>
            <a:r>
              <a:rPr lang="en-US" sz="2000" dirty="0"/>
              <a:t>Market Disruption:</a:t>
            </a:r>
          </a:p>
          <a:p>
            <a:pPr marL="800100" lvl="1" indent="-342900">
              <a:buFont typeface="Arial" charset="0"/>
              <a:buChar char="•"/>
            </a:pPr>
            <a:r>
              <a:rPr lang="en-US" sz="1800" dirty="0"/>
              <a:t>It’s a potential</a:t>
            </a:r>
          </a:p>
          <a:p>
            <a:pPr marL="800100" lvl="1" indent="-342900">
              <a:buFont typeface="Arial" charset="0"/>
              <a:buChar char="•"/>
            </a:pPr>
            <a:r>
              <a:rPr lang="en-US" sz="1800" dirty="0"/>
              <a:t>Fewer Farmers</a:t>
            </a:r>
          </a:p>
        </p:txBody>
      </p:sp>
    </p:spTree>
    <p:extLst>
      <p:ext uri="{BB962C8B-B14F-4D97-AF65-F5344CB8AC3E}">
        <p14:creationId xmlns:p14="http://schemas.microsoft.com/office/powerpoint/2010/main" val="109235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Information</a:t>
            </a:r>
          </a:p>
        </p:txBody>
      </p:sp>
      <p:sp>
        <p:nvSpPr>
          <p:cNvPr id="3" name="Content Placeholder 2"/>
          <p:cNvSpPr>
            <a:spLocks noGrp="1"/>
          </p:cNvSpPr>
          <p:nvPr>
            <p:ph idx="1"/>
          </p:nvPr>
        </p:nvSpPr>
        <p:spPr>
          <a:xfrm>
            <a:off x="228600" y="2286000"/>
            <a:ext cx="8681720" cy="4114800"/>
          </a:xfrm>
        </p:spPr>
        <p:txBody>
          <a:bodyPr/>
          <a:lstStyle/>
          <a:p>
            <a:pPr algn="ctr"/>
            <a:r>
              <a:rPr lang="en-US" dirty="0"/>
              <a:t>Adam J. Kantrovich, Ph.D</a:t>
            </a:r>
          </a:p>
          <a:p>
            <a:pPr lvl="1" algn="ctr"/>
            <a:r>
              <a:rPr lang="en-US" dirty="0"/>
              <a:t>Extension Associate Professor of Agribusiness &amp; Director of Clemson Income Tax School</a:t>
            </a:r>
          </a:p>
          <a:p>
            <a:pPr lvl="1" algn="ctr"/>
            <a:r>
              <a:rPr lang="en-US" dirty="0"/>
              <a:t>Clemson University Extension</a:t>
            </a:r>
          </a:p>
          <a:p>
            <a:pPr lvl="1" algn="ctr"/>
            <a:r>
              <a:rPr lang="en-US" dirty="0"/>
              <a:t>Sandhill Research and Education Center</a:t>
            </a:r>
          </a:p>
          <a:p>
            <a:pPr lvl="2" algn="ctr"/>
            <a:r>
              <a:rPr lang="en-US" dirty="0"/>
              <a:t>900 Clemson Rd.</a:t>
            </a:r>
          </a:p>
          <a:p>
            <a:pPr lvl="2" algn="ctr"/>
            <a:r>
              <a:rPr lang="en-US" dirty="0"/>
              <a:t>Columbia, SC  29229 </a:t>
            </a:r>
          </a:p>
          <a:p>
            <a:pPr lvl="1" algn="ctr"/>
            <a:r>
              <a:rPr lang="en-US" dirty="0" err="1"/>
              <a:t>akantro@clemson.edu</a:t>
            </a:r>
            <a:endParaRPr lang="en-US" dirty="0"/>
          </a:p>
          <a:p>
            <a:pPr lvl="1" algn="ctr"/>
            <a:r>
              <a:rPr lang="en-US" dirty="0"/>
              <a:t>803-778-5700 Office</a:t>
            </a:r>
          </a:p>
          <a:p>
            <a:pPr lvl="1" algn="ctr"/>
            <a:r>
              <a:rPr lang="en-US" dirty="0"/>
              <a:t>616-834-8377 Cell</a:t>
            </a:r>
          </a:p>
          <a:p>
            <a:pPr algn="ctr"/>
            <a:r>
              <a:rPr lang="en-US" sz="2000" b="1" u="sng" dirty="0"/>
              <a:t>Clemson University Extension </a:t>
            </a:r>
            <a:r>
              <a:rPr lang="en-US" sz="2000" b="1" u="sng" dirty="0" err="1"/>
              <a:t>AgBusiness</a:t>
            </a:r>
            <a:r>
              <a:rPr lang="en-US" sz="2000" b="1" u="sng" dirty="0"/>
              <a:t> Team</a:t>
            </a:r>
          </a:p>
          <a:p>
            <a:pPr algn="ctr"/>
            <a:r>
              <a:rPr lang="en-US" sz="2000" b="1" u="sng" dirty="0">
                <a:hlinkClick r:id="rId2"/>
              </a:rPr>
              <a:t>http://www.clemson.edu/extension/agribusiness</a:t>
            </a:r>
            <a:endParaRPr lang="en-US" sz="2000" b="1" u="sng" dirty="0"/>
          </a:p>
          <a:p>
            <a:pPr marL="800100" lvl="1"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302870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Depreciation – 5 and 7-Year (GDS)</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sz="2800" dirty="0"/>
              <a:t>Useful Tax life has changed</a:t>
            </a:r>
          </a:p>
          <a:p>
            <a:pPr marL="800100" lvl="1" indent="-342900">
              <a:buFont typeface="Arial" panose="020B0604020202020204" pitchFamily="34" charset="0"/>
              <a:buChar char="•"/>
            </a:pPr>
            <a:r>
              <a:rPr lang="en-US" sz="2400" dirty="0"/>
              <a:t>5-years on new equipment and machinery</a:t>
            </a:r>
          </a:p>
          <a:p>
            <a:pPr marL="1257300" lvl="2" indent="-342900">
              <a:buFont typeface="Arial" panose="020B0604020202020204" pitchFamily="34" charset="0"/>
              <a:buChar char="•"/>
            </a:pPr>
            <a:r>
              <a:rPr lang="en-US" sz="2000" dirty="0"/>
              <a:t>Except for Grain Bins, Fencing, Ginning Equipment, and Land Improvements)</a:t>
            </a:r>
          </a:p>
          <a:p>
            <a:pPr marL="800100" lvl="1" indent="-342900">
              <a:buFont typeface="Arial" panose="020B0604020202020204" pitchFamily="34" charset="0"/>
              <a:buChar char="•"/>
            </a:pPr>
            <a:r>
              <a:rPr lang="en-US" sz="2400" dirty="0"/>
              <a:t>7-years for used (same as previous to 2017 TCJA)</a:t>
            </a:r>
          </a:p>
          <a:p>
            <a:pPr marL="342900" indent="-342900">
              <a:buFont typeface="Arial" panose="020B0604020202020204" pitchFamily="34" charset="0"/>
              <a:buChar char="•"/>
            </a:pPr>
            <a:r>
              <a:rPr lang="en-US" sz="2800" dirty="0"/>
              <a:t>Farms are no longer required to use 150 declining balance for 3,5,7, and 10-year items</a:t>
            </a:r>
          </a:p>
        </p:txBody>
      </p:sp>
    </p:spTree>
    <p:extLst>
      <p:ext uri="{BB962C8B-B14F-4D97-AF65-F5344CB8AC3E}">
        <p14:creationId xmlns:p14="http://schemas.microsoft.com/office/powerpoint/2010/main" val="193996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9C0E2-DDF8-5148-AA4A-4A6A59A96875}"/>
              </a:ext>
            </a:extLst>
          </p:cNvPr>
          <p:cNvSpPr>
            <a:spLocks noGrp="1"/>
          </p:cNvSpPr>
          <p:nvPr>
            <p:ph type="title"/>
          </p:nvPr>
        </p:nvSpPr>
        <p:spPr>
          <a:xfrm>
            <a:off x="233680" y="1081314"/>
            <a:ext cx="8681720" cy="762000"/>
          </a:xfrm>
        </p:spPr>
        <p:txBody>
          <a:bodyPr/>
          <a:lstStyle/>
          <a:p>
            <a:r>
              <a:rPr lang="en-US" dirty="0"/>
              <a:t>Depreciation – Section 179 and Bonus</a:t>
            </a:r>
          </a:p>
        </p:txBody>
      </p:sp>
      <p:sp>
        <p:nvSpPr>
          <p:cNvPr id="3" name="Content Placeholder 2">
            <a:extLst>
              <a:ext uri="{FF2B5EF4-FFF2-40B4-BE49-F238E27FC236}">
                <a16:creationId xmlns:a16="http://schemas.microsoft.com/office/drawing/2014/main" id="{E23F1351-A54C-294B-8950-B3AEBABFBE4D}"/>
              </a:ext>
            </a:extLst>
          </p:cNvPr>
          <p:cNvSpPr>
            <a:spLocks noGrp="1"/>
          </p:cNvSpPr>
          <p:nvPr>
            <p:ph idx="1"/>
          </p:nvPr>
        </p:nvSpPr>
        <p:spPr>
          <a:xfrm>
            <a:off x="85997" y="2317596"/>
            <a:ext cx="8977085" cy="3365751"/>
          </a:xfrm>
        </p:spPr>
        <p:txBody>
          <a:bodyPr/>
          <a:lstStyle/>
          <a:p>
            <a:pPr marL="342900" indent="-342900">
              <a:buFont typeface="Arial" panose="020B0604020202020204" pitchFamily="34" charset="0"/>
              <a:buChar char="•"/>
            </a:pPr>
            <a:r>
              <a:rPr lang="en-US" dirty="0"/>
              <a:t>Section 179</a:t>
            </a:r>
          </a:p>
          <a:p>
            <a:pPr marL="800100" lvl="1" indent="-342900">
              <a:buFont typeface="Arial" panose="020B0604020202020204" pitchFamily="34" charset="0"/>
              <a:buChar char="•"/>
            </a:pPr>
            <a:r>
              <a:rPr lang="en-US" dirty="0"/>
              <a:t>Sec. 179 decision is made on an asset by asset basis vs. by class</a:t>
            </a:r>
          </a:p>
          <a:p>
            <a:pPr marL="800100" lvl="1" indent="-342900">
              <a:buFont typeface="Arial" panose="020B0604020202020204" pitchFamily="34" charset="0"/>
              <a:buChar char="•"/>
            </a:pPr>
            <a:r>
              <a:rPr lang="en-US" dirty="0"/>
              <a:t>$1 million limit indexed for inflation (2019: $1,020,000)</a:t>
            </a:r>
          </a:p>
          <a:p>
            <a:pPr marL="800100" lvl="1" indent="-342900">
              <a:buFont typeface="Arial" panose="020B0604020202020204" pitchFamily="34" charset="0"/>
              <a:buChar char="•"/>
            </a:pPr>
            <a:r>
              <a:rPr lang="en-US" dirty="0"/>
              <a:t>Dollar for dollar phase out at $2.5 million (2019: $2,550,000)</a:t>
            </a:r>
          </a:p>
          <a:p>
            <a:pPr marL="800100" lvl="1" indent="-342900">
              <a:buFont typeface="Arial" panose="020B0604020202020204" pitchFamily="34" charset="0"/>
              <a:buChar char="•"/>
            </a:pPr>
            <a:r>
              <a:rPr lang="en-US" sz="2400" dirty="0"/>
              <a:t>SUV and Truck Limitation</a:t>
            </a:r>
          </a:p>
          <a:p>
            <a:pPr marL="1257300" lvl="2" indent="-342900">
              <a:buFont typeface="Arial" panose="020B0604020202020204" pitchFamily="34" charset="0"/>
              <a:buChar char="•"/>
            </a:pPr>
            <a:r>
              <a:rPr lang="en-US" sz="2000" dirty="0"/>
              <a:t>Sec. 179 and SUV’s: Max Sec. 179 amount is $25,000</a:t>
            </a:r>
          </a:p>
          <a:p>
            <a:pPr marL="1257300" lvl="2" indent="-342900">
              <a:buFont typeface="Arial" panose="020B0604020202020204" pitchFamily="34" charset="0"/>
              <a:buChar char="•"/>
            </a:pPr>
            <a:r>
              <a:rPr lang="en-US" sz="2000" dirty="0"/>
              <a:t>Pick-up Truck definition: </a:t>
            </a:r>
          </a:p>
          <a:p>
            <a:pPr marL="1714500" lvl="3" indent="-342900">
              <a:buFont typeface="Arial" panose="020B0604020202020204" pitchFamily="34" charset="0"/>
              <a:buChar char="•"/>
            </a:pPr>
            <a:r>
              <a:rPr lang="en-US" sz="1800" dirty="0"/>
              <a:t>Cargo area of at least 6 feet of interior bed length (if less than 6’, it is considered an SUV).</a:t>
            </a:r>
            <a:endParaRPr lang="en-US" sz="2000" dirty="0"/>
          </a:p>
          <a:p>
            <a:endParaRPr lang="en-US" dirty="0"/>
          </a:p>
        </p:txBody>
      </p:sp>
    </p:spTree>
    <p:extLst>
      <p:ext uri="{BB962C8B-B14F-4D97-AF65-F5344CB8AC3E}">
        <p14:creationId xmlns:p14="http://schemas.microsoft.com/office/powerpoint/2010/main" val="44519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49D31-26D5-8748-AC27-DC8D7B4DD4C9}"/>
              </a:ext>
            </a:extLst>
          </p:cNvPr>
          <p:cNvSpPr>
            <a:spLocks noGrp="1"/>
          </p:cNvSpPr>
          <p:nvPr>
            <p:ph type="title"/>
          </p:nvPr>
        </p:nvSpPr>
        <p:spPr>
          <a:xfrm>
            <a:off x="233680" y="972457"/>
            <a:ext cx="8681720" cy="762000"/>
          </a:xfrm>
        </p:spPr>
        <p:txBody>
          <a:bodyPr/>
          <a:lstStyle/>
          <a:p>
            <a:r>
              <a:rPr lang="en-US" dirty="0"/>
              <a:t>Depreciation – Bonus</a:t>
            </a:r>
          </a:p>
        </p:txBody>
      </p:sp>
      <p:sp>
        <p:nvSpPr>
          <p:cNvPr id="3" name="Content Placeholder 2">
            <a:extLst>
              <a:ext uri="{FF2B5EF4-FFF2-40B4-BE49-F238E27FC236}">
                <a16:creationId xmlns:a16="http://schemas.microsoft.com/office/drawing/2014/main" id="{24DB1D75-1359-8D42-9B2D-D3573B240F01}"/>
              </a:ext>
            </a:extLst>
          </p:cNvPr>
          <p:cNvSpPr>
            <a:spLocks noGrp="1"/>
          </p:cNvSpPr>
          <p:nvPr>
            <p:ph idx="1"/>
          </p:nvPr>
        </p:nvSpPr>
        <p:spPr>
          <a:xfrm>
            <a:off x="233680" y="1480458"/>
            <a:ext cx="8681720" cy="4114800"/>
          </a:xfrm>
        </p:spPr>
        <p:txBody>
          <a:bodyPr/>
          <a:lstStyle/>
          <a:p>
            <a:pPr marL="342900" indent="-342900">
              <a:buFont typeface="Arial" panose="020B0604020202020204" pitchFamily="34" charset="0"/>
              <a:buChar char="•"/>
            </a:pPr>
            <a:r>
              <a:rPr lang="en-US" sz="2000" dirty="0"/>
              <a:t>Special (Bonus) Depreciation</a:t>
            </a:r>
          </a:p>
          <a:p>
            <a:pPr marL="800100" lvl="1" indent="-342900">
              <a:buFont typeface="Arial" panose="020B0604020202020204" pitchFamily="34" charset="0"/>
              <a:buChar char="•"/>
            </a:pPr>
            <a:r>
              <a:rPr lang="en-US" sz="1600" b="1" dirty="0"/>
              <a:t>If chosen it is applied to all assets within a given recovery class placed in service in that year</a:t>
            </a:r>
            <a:endParaRPr lang="en-US" sz="1800" b="1" dirty="0"/>
          </a:p>
          <a:p>
            <a:pPr marL="800100" lvl="1" indent="-342900">
              <a:buFont typeface="Arial" panose="020B0604020202020204" pitchFamily="34" charset="0"/>
              <a:buChar char="•"/>
            </a:pPr>
            <a:r>
              <a:rPr lang="en-US" sz="1600" dirty="0"/>
              <a:t>May opt out of 100%  and choose 50% for purchases in 2017 and brought into service in 2018. </a:t>
            </a:r>
          </a:p>
          <a:p>
            <a:pPr marL="800100" lvl="1" indent="-342900">
              <a:buFont typeface="Arial" panose="020B0604020202020204" pitchFamily="34" charset="0"/>
              <a:buChar char="•"/>
            </a:pPr>
            <a:r>
              <a:rPr lang="en-US" sz="1600" dirty="0"/>
              <a:t>100% or 50% may be claimed in certain circumstances</a:t>
            </a:r>
          </a:p>
          <a:p>
            <a:pPr marL="800100" lvl="1" indent="-342900">
              <a:buFont typeface="Arial" panose="020B0604020202020204" pitchFamily="34" charset="0"/>
              <a:buChar char="•"/>
            </a:pPr>
            <a:r>
              <a:rPr lang="en-US" sz="1600" b="1" dirty="0"/>
              <a:t>May be able to be used on fruit &amp; nuts trees and vines</a:t>
            </a:r>
          </a:p>
          <a:p>
            <a:pPr marL="800100" lvl="1" indent="-342900">
              <a:buFont typeface="Arial" panose="020B0604020202020204" pitchFamily="34" charset="0"/>
              <a:buChar char="•"/>
            </a:pPr>
            <a:r>
              <a:rPr lang="en-US" sz="1600" b="1" dirty="0"/>
              <a:t>Will be phased out over time: 2023 at 80%, 2024 at 60%...2026 at 20%, and 0% in 2027</a:t>
            </a:r>
          </a:p>
          <a:p>
            <a:pPr marL="342900" indent="-342900">
              <a:buFont typeface="Arial" panose="020B0604020202020204" pitchFamily="34" charset="0"/>
              <a:buChar char="•"/>
            </a:pPr>
            <a:r>
              <a:rPr lang="en-US" sz="2000" dirty="0"/>
              <a:t>Fruit &amp; Nut Trees and Vines (</a:t>
            </a:r>
            <a:r>
              <a:rPr lang="en-US" sz="1600" dirty="0"/>
              <a:t>Special Rules (I.R.C. § 168(k)(5) for fruit trees and vines that have pre-productive period of more than two years.)</a:t>
            </a:r>
          </a:p>
          <a:p>
            <a:pPr marL="800100" lvl="1" indent="-342900">
              <a:buFont typeface="Arial" panose="020B0604020202020204" pitchFamily="34" charset="0"/>
              <a:buChar char="•"/>
            </a:pPr>
            <a:r>
              <a:rPr lang="en-US" sz="1600" dirty="0"/>
              <a:t>Claim bonus depreciation by making an ELECTION (instead of electing out) to do so at time of grafting/planting. The planting is then not eligible for bonus depreciation when placed into service.</a:t>
            </a:r>
          </a:p>
          <a:p>
            <a:pPr marL="342900" indent="-342900">
              <a:buFont typeface="Arial" panose="020B0604020202020204" pitchFamily="34" charset="0"/>
              <a:buChar char="•"/>
            </a:pPr>
            <a:r>
              <a:rPr lang="en-US" sz="2000" dirty="0"/>
              <a:t>Bonus Depreciation may be used even if a farm is required to use the Alternative Depreciation System ADS through I.R.C. § 168(k)(5).</a:t>
            </a:r>
          </a:p>
          <a:p>
            <a:endParaRPr lang="en-US" sz="2000" dirty="0"/>
          </a:p>
          <a:p>
            <a:endParaRPr lang="en-US" dirty="0"/>
          </a:p>
        </p:txBody>
      </p:sp>
    </p:spTree>
    <p:extLst>
      <p:ext uri="{BB962C8B-B14F-4D97-AF65-F5344CB8AC3E}">
        <p14:creationId xmlns:p14="http://schemas.microsoft.com/office/powerpoint/2010/main" val="177498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3E3CD-1421-8543-B494-3E54755E881B}"/>
              </a:ext>
            </a:extLst>
          </p:cNvPr>
          <p:cNvSpPr>
            <a:spLocks noGrp="1"/>
          </p:cNvSpPr>
          <p:nvPr>
            <p:ph type="title"/>
          </p:nvPr>
        </p:nvSpPr>
        <p:spPr>
          <a:xfrm>
            <a:off x="233680" y="1096735"/>
            <a:ext cx="8681720" cy="762000"/>
          </a:xfrm>
        </p:spPr>
        <p:txBody>
          <a:bodyPr/>
          <a:lstStyle/>
          <a:p>
            <a:r>
              <a:rPr lang="en-US" dirty="0"/>
              <a:t>Uniform Capitalization Rules (UNICAP)</a:t>
            </a:r>
          </a:p>
        </p:txBody>
      </p:sp>
      <p:sp>
        <p:nvSpPr>
          <p:cNvPr id="3" name="Content Placeholder 2">
            <a:extLst>
              <a:ext uri="{FF2B5EF4-FFF2-40B4-BE49-F238E27FC236}">
                <a16:creationId xmlns:a16="http://schemas.microsoft.com/office/drawing/2014/main" id="{6996556E-3F02-C340-95F7-AB19BA826560}"/>
              </a:ext>
            </a:extLst>
          </p:cNvPr>
          <p:cNvSpPr>
            <a:spLocks noGrp="1"/>
          </p:cNvSpPr>
          <p:nvPr>
            <p:ph idx="1"/>
          </p:nvPr>
        </p:nvSpPr>
        <p:spPr>
          <a:xfrm>
            <a:off x="233680" y="1744436"/>
            <a:ext cx="8681720" cy="4114800"/>
          </a:xfrm>
        </p:spPr>
        <p:txBody>
          <a:bodyPr/>
          <a:lstStyle/>
          <a:p>
            <a:pPr marL="342900" indent="-342900">
              <a:buFont typeface="Arial" panose="020B0604020202020204" pitchFamily="34" charset="0"/>
              <a:buChar char="•"/>
            </a:pPr>
            <a:r>
              <a:rPr lang="en-US" dirty="0"/>
              <a:t>This is important for those with fruit and nut trees and vines</a:t>
            </a:r>
          </a:p>
          <a:p>
            <a:pPr marL="342900" indent="-342900">
              <a:buFont typeface="Arial" panose="020B0604020202020204" pitchFamily="34" charset="0"/>
              <a:buChar char="•"/>
            </a:pPr>
            <a:r>
              <a:rPr lang="en-US" dirty="0"/>
              <a:t>Any farm that has an average gross receipts for the past 3-years of $25 million or less (and is not a tax shelter) is not subject to the UNICAP</a:t>
            </a:r>
          </a:p>
          <a:p>
            <a:pPr marL="342900" indent="-342900">
              <a:buFont typeface="Arial" panose="020B0604020202020204" pitchFamily="34" charset="0"/>
              <a:buChar char="•"/>
            </a:pPr>
            <a:r>
              <a:rPr lang="en-US" dirty="0"/>
              <a:t>What happens to those farms that have already opted out of UNICAP?</a:t>
            </a:r>
          </a:p>
          <a:p>
            <a:pPr marL="800100" lvl="1" indent="-342900">
              <a:buFont typeface="Arial" panose="020B0604020202020204" pitchFamily="34" charset="0"/>
              <a:buChar char="•"/>
            </a:pPr>
            <a:r>
              <a:rPr lang="en-US" dirty="0"/>
              <a:t>IRS has not offered guidance on this</a:t>
            </a:r>
          </a:p>
          <a:p>
            <a:pPr marL="800100" lvl="1" indent="-342900">
              <a:buFont typeface="Arial" panose="020B0604020202020204" pitchFamily="34" charset="0"/>
              <a:buChar char="•"/>
            </a:pPr>
            <a:r>
              <a:rPr lang="en-US" dirty="0"/>
              <a:t>Some believe that this is not an issue as they state this is a fundamental rule change that would make those that previously opted out to opt back in allowing for GDS vs. ADS depreciation, bonus depreciation, etc. as long as you meet the exemption rule(s). </a:t>
            </a:r>
            <a:r>
              <a:rPr lang="en-US" i="1" dirty="0"/>
              <a:t>Which is correct? </a:t>
            </a:r>
            <a:r>
              <a:rPr lang="en-US" b="1" dirty="0"/>
              <a:t>WE DON’T KNOW!</a:t>
            </a:r>
          </a:p>
        </p:txBody>
      </p:sp>
    </p:spTree>
    <p:extLst>
      <p:ext uri="{BB962C8B-B14F-4D97-AF65-F5344CB8AC3E}">
        <p14:creationId xmlns:p14="http://schemas.microsoft.com/office/powerpoint/2010/main" val="284917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8&quot; unique_id=&quot;247679&quot;&gt;&lt;/object&gt;&lt;object type=&quot;2&quot; unique_id=&quot;247680&quot;&gt;&lt;object type=&quot;3&quot; unique_id=&quot;247682&quot;&gt;&lt;property id=&quot;20148&quot; value=&quot;5&quot;/&gt;&lt;property id=&quot;20300&quot; value=&quot;Slide 1 - &amp;quot; 2017 Row Crop Outlook&amp;quot;&quot;/&gt;&lt;property id=&quot;20307&quot; value=&quot;256&quot;/&gt;&lt;/object&gt;&lt;object type=&quot;3&quot; unique_id=&quot;251984&quot;&gt;&lt;property id=&quot;20148&quot; value=&quot;5&quot;/&gt;&lt;property id=&quot;20300&quot; value=&quot;Slide 56 - &amp;quot;Questions?&amp;quot;&quot;/&gt;&lt;property id=&quot;20307&quot; value=&quot;334&quot;/&gt;&lt;/object&gt;&lt;object type=&quot;3&quot; unique_id=&quot;254570&quot;&gt;&lt;property id=&quot;20148&quot; value=&quot;5&quot;/&gt;&lt;property id=&quot;20300&quot; value=&quot;Slide 23 - &amp;quot;Peanuts&amp;quot;&quot;/&gt;&lt;property id=&quot;20307&quot; value=&quot;335&quot;/&gt;&lt;/object&gt;&lt;object type=&quot;3&quot; unique_id=&quot;254576&quot;&gt;&lt;property id=&quot;20148&quot; value=&quot;5&quot;/&gt;&lt;property id=&quot;20300&quot; value=&quot;Slide 28&quot;/&gt;&lt;property id=&quot;20307&quot; value=&quot;348&quot;/&gt;&lt;/object&gt;&lt;object type=&quot;3&quot; unique_id=&quot;254577&quot;&gt;&lt;property id=&quot;20148&quot; value=&quot;5&quot;/&gt;&lt;property id=&quot;20300&quot; value=&quot;Slide 29 - &amp;quot;2017 Peanut Outlook&amp;quot;&quot;/&gt;&lt;property id=&quot;20307&quot; value=&quot;349&quot;/&gt;&lt;/object&gt;&lt;object type=&quot;3&quot; unique_id=&quot;258804&quot;&gt;&lt;property id=&quot;20148&quot; value=&quot;5&quot;/&gt;&lt;property id=&quot;20300&quot; value=&quot;Slide 38 - &amp;quot;Soybeans&amp;quot;&quot;/&gt;&lt;property id=&quot;20307&quot; value=&quot;400&quot;/&gt;&lt;/object&gt;&lt;object type=&quot;3&quot; unique_id=&quot;258806&quot;&gt;&lt;property id=&quot;20148&quot; value=&quot;5&quot;/&gt;&lt;property id=&quot;20300&quot; value=&quot;Slide 39 - &amp;quot;Current Situation&amp;quot;&quot;/&gt;&lt;property id=&quot;20307&quot; value=&quot;402&quot;/&gt;&lt;/object&gt;&lt;object type=&quot;3&quot; unique_id=&quot;258808&quot;&gt;&lt;property id=&quot;20148&quot; value=&quot;5&quot;/&gt;&lt;property id=&quot;20300&quot; value=&quot;Slide 43 - &amp;quot;Demand for Soybeans&amp;quot;&quot;/&gt;&lt;property id=&quot;20307&quot; value=&quot;404&quot;/&gt;&lt;/object&gt;&lt;object type=&quot;3&quot; unique_id=&quot;258809&quot;&gt;&lt;property id=&quot;20148&quot; value=&quot;5&quot;/&gt;&lt;property id=&quot;20300&quot; value=&quot;Slide 44 - &amp;quot;World Soybean Trade&amp;quot;&quot;/&gt;&lt;property id=&quot;20307&quot; value=&quot;405&quot;/&gt;&lt;/object&gt;&lt;object type=&quot;3&quot; unique_id=&quot;258813&quot;&gt;&lt;property id=&quot;20148&quot; value=&quot;5&quot;/&gt;&lt;property id=&quot;20300&quot; value=&quot;Slide 45 - &amp;quot;Soybean Price Outlook&amp;quot;&quot;/&gt;&lt;property id=&quot;20307&quot; value=&quot;409&quot;/&gt;&lt;/object&gt;&lt;object type=&quot;3&quot; unique_id=&quot;258814&quot;&gt;&lt;property id=&quot;20148&quot; value=&quot;5&quot;/&gt;&lt;property id=&quot;20300&quot; value=&quot;Slide 46&quot;/&gt;&lt;property id=&quot;20307&quot; value=&quot;410&quot;/&gt;&lt;/object&gt;&lt;object type=&quot;3&quot; unique_id=&quot;264570&quot;&gt;&lt;property id=&quot;20148&quot; value=&quot;5&quot;/&gt;&lt;property id=&quot;20300&quot; value=&quot;Slide 42 - &amp;quot;U.S. Soybean Supply and Demand&amp;quot;&quot;/&gt;&lt;property id=&quot;20307&quot; value=&quot;441&quot;/&gt;&lt;/object&gt;&lt;object type=&quot;3&quot; unique_id=&quot;266535&quot;&gt;&lt;property id=&quot;20148&quot; value=&quot;5&quot;/&gt;&lt;property id=&quot;20300&quot; value=&quot;Slide 51&quot;/&gt;&lt;property id=&quot;20307&quot; value=&quot;451&quot;/&gt;&lt;/object&gt;&lt;object type=&quot;3&quot; unique_id=&quot;266539&quot;&gt;&lt;property id=&quot;20148&quot; value=&quot;5&quot;/&gt;&lt;property id=&quot;20300&quot; value=&quot;Slide 52&quot;/&gt;&lt;property id=&quot;20307&quot; value=&quot;455&quot;/&gt;&lt;/object&gt;&lt;object type=&quot;3&quot; unique_id=&quot;266540&quot;&gt;&lt;property id=&quot;20148&quot; value=&quot;5&quot;/&gt;&lt;property id=&quot;20300&quot; value=&quot;Slide 53 - &amp;quot;Wheat Price Outlook&amp;quot;&quot;/&gt;&lt;property id=&quot;20307&quot; value=&quot;456&quot;/&gt;&lt;/object&gt;&lt;object type=&quot;3&quot; unique_id=&quot;267957&quot;&gt;&lt;property id=&quot;20148&quot; value=&quot;5&quot;/&gt;&lt;property id=&quot;20300&quot; value=&quot;Slide 47 - &amp;quot;Wheat&amp;quot;&quot;/&gt;&lt;property id=&quot;20307&quot; value=&quot;462&quot;/&gt;&lt;/object&gt;&lt;object type=&quot;3&quot; unique_id=&quot;273923&quot;&gt;&lt;property id=&quot;20148&quot; value=&quot;5&quot;/&gt;&lt;property id=&quot;20300&quot; value=&quot;Slide 40&quot;/&gt;&lt;property id=&quot;20307&quot; value=&quot;487&quot;/&gt;&lt;/object&gt;&lt;object type=&quot;3&quot; unique_id=&quot;273926&quot;&gt;&lt;property id=&quot;20148&quot; value=&quot;5&quot;/&gt;&lt;property id=&quot;20300&quot; value=&quot;Slide 48 - &amp;quot;Winter Wheat Acres&amp;#x0D;United States&amp;quot;&quot;/&gt;&lt;property id=&quot;20307&quot; value=&quot;490&quot;/&gt;&lt;/object&gt;&lt;object type=&quot;3&quot; unique_id=&quot;273927&quot;&gt;&lt;property id=&quot;20148&quot; value=&quot;5&quot;/&gt;&lt;property id=&quot;20300&quot; value=&quot;Slide 49&quot;/&gt;&lt;property id=&quot;20307&quot; value=&quot;491&quot;/&gt;&lt;/object&gt;&lt;object type=&quot;3&quot; unique_id=&quot;276862&quot;&gt;&lt;property id=&quot;20148&quot; value=&quot;5&quot;/&gt;&lt;property id=&quot;20300&quot; value=&quot;Slide 2 - &amp;quot;Row Crops Market Situation&amp;quot;&quot;/&gt;&lt;property id=&quot;20307&quot; value=&quot;511&quot;/&gt;&lt;/object&gt;&lt;object type=&quot;3&quot; unique_id=&quot;276863&quot;&gt;&lt;property id=&quot;20148&quot; value=&quot;5&quot;/&gt;&lt;property id=&quot;20300&quot; value=&quot;Slide 5 - &amp;quot;Crop Insurance Prices&amp;quot;&quot;/&gt;&lt;property id=&quot;20307&quot; value=&quot;512&quot;/&gt;&lt;/object&gt;&lt;object type=&quot;3&quot; unique_id=&quot;276866&quot;&gt;&lt;property id=&quot;20148&quot; value=&quot;5&quot;/&gt;&lt;property id=&quot;20300&quot; value=&quot;Slide 6 - &amp;quot;US Planted Acreage&amp;quot;&quot;/&gt;&lt;property id=&quot;20307&quot; value=&quot;515&quot;/&gt;&lt;/object&gt;&lt;object type=&quot;3&quot; unique_id=&quot;276870&quot;&gt;&lt;property id=&quot;20148&quot; value=&quot;5&quot;/&gt;&lt;property id=&quot;20300&quot; value=&quot;Slide 7 - &amp;quot;Cotton&amp;quot;&quot;/&gt;&lt;property id=&quot;20307&quot; value=&quot;495&quot;/&gt;&lt;/object&gt;&lt;object type=&quot;3&quot; unique_id=&quot;278705&quot;&gt;&lt;property id=&quot;20148&quot; value=&quot;5&quot;/&gt;&lt;property id=&quot;20300&quot; value=&quot;Slide 24 - &amp;quot;Peanut Situation&amp;quot;&quot;/&gt;&lt;property id=&quot;20307&quot; value=&quot;521&quot;/&gt;&lt;/object&gt;&lt;object type=&quot;3&quot; unique_id=&quot;278707&quot;&gt;&lt;property id=&quot;20148&quot; value=&quot;5&quot;/&gt;&lt;property id=&quot;20300&quot; value=&quot;Slide 26 - &amp;quot;Peanut Acreage&amp;quot;&quot;/&gt;&lt;property id=&quot;20307&quot; value=&quot;523&quot;/&gt;&lt;/object&gt;&lt;object type=&quot;3&quot; unique_id=&quot;278708&quot;&gt;&lt;property id=&quot;20148&quot; value=&quot;5&quot;/&gt;&lt;property id=&quot;20300&quot; value=&quot;Slide 27 - &amp;quot;Peanut Production, Use, Carryover&amp;quot;&quot;/&gt;&lt;property id=&quot;20307&quot; value=&quot;524&quot;/&gt;&lt;/object&gt;&lt;object type=&quot;3&quot; unique_id=&quot;279104&quot;&gt;&lt;property id=&quot;20148&quot; value=&quot;5&quot;/&gt;&lt;property id=&quot;20300&quot; value=&quot;Slide 41&quot;/&gt;&lt;property id=&quot;20307&quot; value=&quot;525&quot;/&gt;&lt;/object&gt;&lt;object type=&quot;3&quot; unique_id=&quot;280461&quot;&gt;&lt;property id=&quot;20148&quot; value=&quot;5&quot;/&gt;&lt;property id=&quot;20300&quot; value=&quot;Slide 50&quot;/&gt;&lt;property id=&quot;20307&quot; value=&quot;536&quot;/&gt;&lt;/object&gt;&lt;object type=&quot;3&quot; unique_id=&quot;281277&quot;&gt;&lt;property id=&quot;20148&quot; value=&quot;5&quot;/&gt;&lt;property id=&quot;20300&quot; value=&quot;Slide 30 - &amp;quot;Corn&amp;quot;&quot;/&gt;&lt;property id=&quot;20307&quot; value=&quot;538&quot;/&gt;&lt;/object&gt;&lt;object type=&quot;3&quot; unique_id=&quot;281278&quot;&gt;&lt;property id=&quot;20148&quot; value=&quot;5&quot;/&gt;&lt;property id=&quot;20300&quot; value=&quot;Slide 31 - &amp;quot;Current Corn Situation&amp;quot;&quot;/&gt;&lt;property id=&quot;20307&quot; value=&quot;539&quot;/&gt;&lt;/object&gt;&lt;object type=&quot;3&quot; unique_id=&quot;281279&quot;&gt;&lt;property id=&quot;20148&quot; value=&quot;5&quot;/&gt;&lt;property id=&quot;20300&quot; value=&quot;Slide 32 - &amp;quot;U.S. Corn Supply and Demand&amp;quot;&quot;/&gt;&lt;property id=&quot;20307&quot; value=&quot;540&quot;/&gt;&lt;/object&gt;&lt;object type=&quot;3&quot; unique_id=&quot;281281&quot;&gt;&lt;property id=&quot;20148&quot; value=&quot;5&quot;/&gt;&lt;property id=&quot;20300&quot; value=&quot;Slide 33&quot;/&gt;&lt;property id=&quot;20307&quot; value=&quot;543&quot;/&gt;&lt;/object&gt;&lt;object type=&quot;3&quot; unique_id=&quot;281284&quot;&gt;&lt;property id=&quot;20148&quot; value=&quot;5&quot;/&gt;&lt;property id=&quot;20300&quot; value=&quot;Slide 35 - &amp;quot;2016 Corn Price Outlook&amp;quot;&quot;/&gt;&lt;property id=&quot;20307&quot; value=&quot;546&quot;/&gt;&lt;/object&gt;&lt;object type=&quot;3&quot; unique_id=&quot;281285&quot;&gt;&lt;property id=&quot;20148&quot; value=&quot;5&quot;/&gt;&lt;property id=&quot;20300&quot; value=&quot;Slide 36&quot;/&gt;&lt;property id=&quot;20307&quot; value=&quot;547&quot;/&gt;&lt;/object&gt;&lt;object type=&quot;3&quot; unique_id=&quot;281286&quot;&gt;&lt;property id=&quot;20148&quot; value=&quot;5&quot;/&gt;&lt;property id=&quot;20300&quot; value=&quot;Slide 37&quot;/&gt;&lt;property id=&quot;20307&quot; value=&quot;548&quot;/&gt;&lt;/object&gt;&lt;object type=&quot;3&quot; unique_id=&quot;281840&quot;&gt;&lt;property id=&quot;20148&quot; value=&quot;5&quot;/&gt;&lt;property id=&quot;20300&quot; value=&quot;Slide 34&quot;/&gt;&lt;property id=&quot;20307&quot; value=&quot;549&quot;/&gt;&lt;/object&gt;&lt;object type=&quot;3&quot; unique_id=&quot;287819&quot;&gt;&lt;property id=&quot;20148&quot; value=&quot;5&quot;/&gt;&lt;property id=&quot;20300&quot; value=&quot;Slide 3&quot;/&gt;&lt;property id=&quot;20307&quot; value=&quot;550&quot;/&gt;&lt;/object&gt;&lt;object type=&quot;3&quot; unique_id=&quot;287820&quot;&gt;&lt;property id=&quot;20148&quot; value=&quot;5&quot;/&gt;&lt;property id=&quot;20300&quot; value=&quot;Slide 8 - &amp;quot;Cotton Situation&amp;quot;&quot;/&gt;&lt;property id=&quot;20307&quot; value=&quot;553&quot;/&gt;&lt;/object&gt;&lt;object type=&quot;3&quot; unique_id=&quot;287825&quot;&gt;&lt;property id=&quot;20148&quot; value=&quot;5&quot;/&gt;&lt;property id=&quot;20300&quot; value=&quot;Slide 9 - &amp;quot;Southeast Cotton Production&amp;quot;&quot;/&gt;&lt;property id=&quot;20307&quot; value=&quot;554&quot;/&gt;&lt;/object&gt;&lt;object type=&quot;3&quot; unique_id=&quot;287826&quot;&gt;&lt;property id=&quot;20148&quot; value=&quot;5&quot;/&gt;&lt;property id=&quot;20300&quot; value=&quot;Slide 10&quot;/&gt;&lt;property id=&quot;20307&quot; value=&quot;555&quot;/&gt;&lt;/object&gt;&lt;object type=&quot;3&quot; unique_id=&quot;287827&quot;&gt;&lt;property id=&quot;20148&quot; value=&quot;5&quot;/&gt;&lt;property id=&quot;20300&quot; value=&quot;Slide 12 - &amp;quot;U.S. Balance Sheet&amp;quot;&quot;/&gt;&lt;property id=&quot;20307&quot; value=&quot;557&quot;/&gt;&lt;/object&gt;&lt;object type=&quot;3&quot; unique_id=&quot;287829&quot;&gt;&lt;property id=&quot;20148&quot; value=&quot;5&quot;/&gt;&lt;property id=&quot;20300&quot; value=&quot;Slide 18&quot;/&gt;&lt;property id=&quot;20307&quot; value=&quot;559&quot;/&gt;&lt;/object&gt;&lt;object type=&quot;3&quot; unique_id=&quot;287830&quot;&gt;&lt;property id=&quot;20148&quot; value=&quot;5&quot;/&gt;&lt;property id=&quot;20300&quot; value=&quot;Slide 19&quot;/&gt;&lt;property id=&quot;20307&quot; value=&quot;560&quot;/&gt;&lt;/object&gt;&lt;object type=&quot;3&quot; unique_id=&quot;287831&quot;&gt;&lt;property id=&quot;20148&quot; value=&quot;5&quot;/&gt;&lt;property id=&quot;20300&quot; value=&quot;Slide 20 - &amp;quot;2017 Situation and Outlook&amp;quot;&quot;/&gt;&lt;property id=&quot;20307&quot; value=&quot;562&quot;/&gt;&lt;/object&gt;&lt;object type=&quot;3&quot; unique_id=&quot;287837&quot;&gt;&lt;property id=&quot;20148&quot; value=&quot;5&quot;/&gt;&lt;property id=&quot;20300&quot; value=&quot;Slide 13&quot;/&gt;&lt;property id=&quot;20307&quot; value=&quot;551&quot;/&gt;&lt;/object&gt;&lt;object type=&quot;3&quot; unique_id=&quot;287838&quot;&gt;&lt;property id=&quot;20148&quot; value=&quot;5&quot;/&gt;&lt;property id=&quot;20300&quot; value=&quot;Slide 14&quot;/&gt;&lt;property id=&quot;20307&quot; value=&quot;552&quot;/&gt;&lt;/object&gt;&lt;object type=&quot;3&quot; unique_id=&quot;288391&quot;&gt;&lt;property id=&quot;20148&quot; value=&quot;5&quot;/&gt;&lt;property id=&quot;20300&quot; value=&quot;Slide 11&quot;/&gt;&lt;property id=&quot;20307&quot; value=&quot;569&quot;/&gt;&lt;/object&gt;&lt;object type=&quot;3&quot; unique_id=&quot;288392&quot;&gt;&lt;property id=&quot;20148&quot; value=&quot;5&quot;/&gt;&lt;property id=&quot;20300&quot; value=&quot;Slide 15&quot;/&gt;&lt;property id=&quot;20307&quot; value=&quot;568&quot;/&gt;&lt;/object&gt;&lt;object type=&quot;3&quot; unique_id=&quot;288393&quot;&gt;&lt;property id=&quot;20148&quot; value=&quot;5&quot;/&gt;&lt;property id=&quot;20300&quot; value=&quot;Slide 16&quot;/&gt;&lt;property id=&quot;20307&quot; value=&quot;570&quot;/&gt;&lt;/object&gt;&lt;object type=&quot;3&quot; unique_id=&quot;288394&quot;&gt;&lt;property id=&quot;20148&quot; value=&quot;5&quot;/&gt;&lt;property id=&quot;20300&quot; value=&quot;Slide 17&quot;/&gt;&lt;property id=&quot;20307&quot; value=&quot;571&quot;/&gt;&lt;/object&gt;&lt;object type=&quot;3&quot; unique_id=&quot;288712&quot;&gt;&lt;property id=&quot;20148&quot; value=&quot;5&quot;/&gt;&lt;property id=&quot;20300&quot; value=&quot;Slide 21&quot;/&gt;&lt;property id=&quot;20307&quot; value=&quot;572&quot;/&gt;&lt;/object&gt;&lt;object type=&quot;3&quot; unique_id=&quot;288713&quot;&gt;&lt;property id=&quot;20148&quot; value=&quot;5&quot;/&gt;&lt;property id=&quot;20300&quot; value=&quot;Slide 22 - &amp;quot;U.S. Dollar Index&amp;quot;&quot;/&gt;&lt;property id=&quot;20307&quot; value=&quot;573&quot;/&gt;&lt;/object&gt;&lt;object type=&quot;3&quot; unique_id=&quot;288927&quot;&gt;&lt;property id=&quot;20148&quot; value=&quot;5&quot;/&gt;&lt;property id=&quot;20300&quot; value=&quot;Slide 25 - &amp;quot;Peanut Situation&amp;quot;&quot;/&gt;&lt;property id=&quot;20307&quot; value=&quot;574&quot;/&gt;&lt;/object&gt;&lt;object type=&quot;3&quot; unique_id=&quot;289589&quot;&gt;&lt;property id=&quot;20148&quot; value=&quot;5&quot;/&gt;&lt;property id=&quot;20300&quot; value=&quot;Slide 4&quot;/&gt;&lt;property id=&quot;20307&quot; value=&quot;575&quot;/&gt;&lt;/object&gt;&lt;object type=&quot;3&quot; unique_id=&quot;289590&quot;&gt;&lt;property id=&quot;20148&quot; value=&quot;5&quot;/&gt;&lt;property id=&quot;20300&quot; value=&quot;Slide 54 - &amp;quot;FSA, NRCS &amp;amp; Crop Insurance Programs&amp;quot;&quot;/&gt;&lt;property id=&quot;20307&quot; value=&quot;576&quot;/&gt;&lt;/object&gt;&lt;object type=&quot;3&quot; unique_id=&quot;289591&quot;&gt;&lt;property id=&quot;20148&quot; value=&quot;5&quot;/&gt;&lt;property id=&quot;20300&quot; value=&quot;Slide 55 - &amp;quot;Crop Insurance&amp;quot;&quot;/&gt;&lt;property id=&quot;20307&quot; value=&quot;577&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curves-extension" id="{5BE2EFD4-424B-464E-B590-58CA2D08849B}" vid="{E8A56718-4159-034E-BCAD-1DE286D25A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6876</TotalTime>
  <Words>3617</Words>
  <Application>Microsoft Macintosh PowerPoint</Application>
  <PresentationFormat>On-screen Show (4:3)</PresentationFormat>
  <Paragraphs>308</Paragraphs>
  <Slides>59</Slides>
  <Notes>0</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Times New Roman</vt:lpstr>
      <vt:lpstr>Verdana</vt:lpstr>
      <vt:lpstr>Default Design</vt:lpstr>
      <vt:lpstr>Taxation Nation: Navigating the Bureaucracy </vt:lpstr>
      <vt:lpstr>Talking Points</vt:lpstr>
      <vt:lpstr>Taxes</vt:lpstr>
      <vt:lpstr>THIS IS NOT TAX ADVICE</vt:lpstr>
      <vt:lpstr>Depreciation Talking Points &amp; Reminders</vt:lpstr>
      <vt:lpstr>Depreciation – 5 and 7-Year (GDS)</vt:lpstr>
      <vt:lpstr>Depreciation – Section 179 and Bonus</vt:lpstr>
      <vt:lpstr>Depreciation – Bonus</vt:lpstr>
      <vt:lpstr>Uniform Capitalization Rules (UNICAP)</vt:lpstr>
      <vt:lpstr>Trade-In of Equipment and Machinery </vt:lpstr>
      <vt:lpstr>Trade-In Case Example</vt:lpstr>
      <vt:lpstr>Qualified Business Income Deduction Section 199A</vt:lpstr>
      <vt:lpstr>Qualified Business Income Deduction Section 199A</vt:lpstr>
      <vt:lpstr>Qualified Business Income Deduction Section 199a</vt:lpstr>
      <vt:lpstr>Qualified Business Income Deduction Sec. 199a Limitations</vt:lpstr>
      <vt:lpstr>Qualified Business Income Deduction Section 199A(a)</vt:lpstr>
      <vt:lpstr>Net Operating Loss (NOL’s)</vt:lpstr>
      <vt:lpstr>Estate and Gift Taxes</vt:lpstr>
      <vt:lpstr>Farm Syndicate</vt:lpstr>
      <vt:lpstr>PowerPoint Presentation</vt:lpstr>
      <vt:lpstr>Burnett Ranches Case</vt:lpstr>
      <vt:lpstr>PowerPoint Presentation</vt:lpstr>
      <vt:lpstr>Farm Syndicate - Rule</vt:lpstr>
      <vt:lpstr>Trade and Tariffs</vt:lpstr>
      <vt:lpstr>Tempting Fate?</vt:lpstr>
      <vt:lpstr>PowerPoint Presentation</vt:lpstr>
      <vt:lpstr>Why is China so important?</vt:lpstr>
      <vt:lpstr>PowerPoint Presentation</vt:lpstr>
      <vt:lpstr>PowerPoint Presentation</vt:lpstr>
      <vt:lpstr>PowerPoint Presentation</vt:lpstr>
      <vt:lpstr>PowerPoint Presentation</vt:lpstr>
      <vt:lpstr>PowerPoint Presentation</vt:lpstr>
      <vt:lpstr>PowerPoint Presentation</vt:lpstr>
      <vt:lpstr>Fiscal Year U.S. Export Value – Not looking as good as 2000 - 2018</vt:lpstr>
      <vt:lpstr>Fiscal Year – U.S. Exports </vt:lpstr>
      <vt:lpstr>Fiscal Year – U.S. Export Volumes</vt:lpstr>
      <vt:lpstr>PowerPoint Presentation</vt:lpstr>
      <vt:lpstr>PowerPoint Presentation</vt:lpstr>
      <vt:lpstr>PowerPoint Presentation</vt:lpstr>
      <vt:lpstr>PowerPoint Presentation</vt:lpstr>
      <vt:lpstr>PowerPoint Presentation</vt:lpstr>
      <vt:lpstr>PowerPoint Presentation</vt:lpstr>
      <vt:lpstr>Will We Get Those Markets Back?</vt:lpstr>
      <vt:lpstr>What is a Tariff and Who Pays for it?</vt:lpstr>
      <vt:lpstr>What is a Tariff?</vt:lpstr>
      <vt:lpstr>Who Pays for it?</vt:lpstr>
      <vt:lpstr>Who Pays For it?</vt:lpstr>
      <vt:lpstr>What Happens?</vt:lpstr>
      <vt:lpstr>Tariff on Steel and Aluminum</vt:lpstr>
      <vt:lpstr>Who is paying for it?</vt:lpstr>
      <vt:lpstr>Who’s Paying For It?</vt:lpstr>
      <vt:lpstr>Who’s Paying For It?</vt:lpstr>
      <vt:lpstr>Market Facilitation Program (MFP)</vt:lpstr>
      <vt:lpstr>Farm Income</vt:lpstr>
      <vt:lpstr>What is it?</vt:lpstr>
      <vt:lpstr>Issues</vt:lpstr>
      <vt:lpstr>What If Farmers Change Their Behavior?</vt:lpstr>
      <vt:lpstr>Summary</vt:lpstr>
      <vt:lpstr>Contact Information</vt:lpstr>
    </vt:vector>
  </TitlesOfParts>
  <Company>Clemson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nathan5</dc:creator>
  <cp:lastModifiedBy>Adam J. Kantrovich</cp:lastModifiedBy>
  <cp:revision>332</cp:revision>
  <cp:lastPrinted>2019-12-03T15:38:09Z</cp:lastPrinted>
  <dcterms:created xsi:type="dcterms:W3CDTF">2016-02-08T13:03:14Z</dcterms:created>
  <dcterms:modified xsi:type="dcterms:W3CDTF">2019-12-05T06:44:22Z</dcterms:modified>
</cp:coreProperties>
</file>